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4"/>
  </p:sldMasterIdLst>
  <p:notesMasterIdLst>
    <p:notesMasterId r:id="rId7"/>
  </p:notesMasterIdLst>
  <p:handoutMasterIdLst>
    <p:handoutMasterId r:id="rId8"/>
  </p:handoutMasterIdLst>
  <p:sldIdLst>
    <p:sldId id="260" r:id="rId5"/>
    <p:sldId id="259" r:id="rId6"/>
  </p:sldIdLst>
  <p:sldSz cx="10693400" cy="756126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CC"/>
    <a:srgbClr val="A4B6D7"/>
    <a:srgbClr val="000000"/>
    <a:srgbClr val="2670CA"/>
    <a:srgbClr val="FFFFFF"/>
    <a:srgbClr val="0079BC"/>
    <a:srgbClr val="4C5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9394" autoAdjust="0"/>
  </p:normalViewPr>
  <p:slideViewPr>
    <p:cSldViewPr snapToGrid="0">
      <p:cViewPr varScale="1">
        <p:scale>
          <a:sx n="105" d="100"/>
          <a:sy n="105" d="100"/>
        </p:scale>
        <p:origin x="1038" y="-66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-2982" y="-7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7891" y="1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D22E45-5548-43A3-8F82-1A39FBCBEA9F}" type="datetimeFigureOut">
              <a:rPr lang="en-US"/>
              <a:pPr>
                <a:defRPr/>
              </a:pPr>
              <a:t>2/28/2024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7891" y="9408562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F92D58-31F2-45A3-B9F4-2F05277EC105}" type="slidenum">
              <a:rPr/>
              <a:pPr>
                <a:defRPr/>
              </a:pPr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4186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891" y="1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0B8DA2D-4970-446F-AC97-D57365B6BDFC}" type="datetimeFigureOut">
              <a:rPr lang="en-US"/>
              <a:pPr>
                <a:defRPr/>
              </a:pPr>
              <a:t>2/28/2024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38250"/>
            <a:ext cx="4730750" cy="3344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6" tIns="45648" rIns="91296" bIns="45648" rtlCol="0" anchor="ctr"/>
          <a:lstStyle/>
          <a:p>
            <a:pPr lvl="0"/>
            <a:endParaRPr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4" y="4766857"/>
            <a:ext cx="5436235" cy="3900299"/>
          </a:xfrm>
          <a:prstGeom prst="rect">
            <a:avLst/>
          </a:prstGeom>
        </p:spPr>
        <p:txBody>
          <a:bodyPr vert="horz" lIns="91296" tIns="45648" rIns="91296" bIns="45648" rtlCol="0"/>
          <a:lstStyle/>
          <a:p>
            <a:pPr lvl="0"/>
            <a:r>
              <a:rPr noProof="0"/>
              <a:t>Click to edit Master text styles</a:t>
            </a:r>
          </a:p>
          <a:p>
            <a:pPr lvl="1"/>
            <a:r>
              <a:rPr noProof="0"/>
              <a:t>Second level</a:t>
            </a:r>
          </a:p>
          <a:p>
            <a:pPr lvl="2"/>
            <a:r>
              <a:rPr noProof="0"/>
              <a:t>Third level</a:t>
            </a:r>
          </a:p>
          <a:p>
            <a:pPr lvl="3"/>
            <a:r>
              <a:rPr noProof="0"/>
              <a:t>Fourth level</a:t>
            </a:r>
          </a:p>
          <a:p>
            <a:pPr lvl="4"/>
            <a:r>
              <a:rPr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562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891" y="9408562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44FED6-AB98-461A-A91E-E3F32A3B89D1}" type="slidenum">
              <a:rPr/>
              <a:pPr>
                <a:defRPr/>
              </a:pPr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6384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727A5A9-7FE1-EF4E-A447-61403C50B280}"/>
              </a:ext>
            </a:extLst>
          </p:cNvPr>
          <p:cNvCxnSpPr/>
          <p:nvPr userDrawn="1"/>
        </p:nvCxnSpPr>
        <p:spPr>
          <a:xfrm>
            <a:off x="5340511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 Título">
            <a:extLst>
              <a:ext uri="{FF2B5EF4-FFF2-40B4-BE49-F238E27FC236}">
                <a16:creationId xmlns:a16="http://schemas.microsoft.com/office/drawing/2014/main" id="{2642ACFA-2339-CC4F-BB87-F1FDDCD2544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50" y="4408280"/>
            <a:ext cx="3657548" cy="1153116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2670CA"/>
                </a:solidFill>
              </a:defRPr>
            </a:lvl1pPr>
          </a:lstStyle>
          <a:p>
            <a:r>
              <a:rPr lang="es-ES" dirty="0" err="1"/>
              <a:t>Guia</a:t>
            </a:r>
            <a:r>
              <a:rPr lang="es-ES" dirty="0"/>
              <a:t> informativa</a:t>
            </a:r>
            <a:br>
              <a:rPr lang="es-ES" dirty="0"/>
            </a:br>
            <a:r>
              <a:rPr lang="es-ES" dirty="0"/>
              <a:t>sobre la </a:t>
            </a:r>
            <a:r>
              <a:rPr lang="es-ES" dirty="0" err="1"/>
              <a:t>pancreatitits</a:t>
            </a:r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C161DAC-FB19-9546-B24D-0AE4AC9013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50" y="6596754"/>
            <a:ext cx="901700" cy="3556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E09080C-6519-9A4E-9B3E-3ED1B838EA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094" y="6812654"/>
            <a:ext cx="9652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718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727A5A9-7FE1-EF4E-A447-61403C50B280}"/>
              </a:ext>
            </a:extLst>
          </p:cNvPr>
          <p:cNvCxnSpPr/>
          <p:nvPr userDrawn="1"/>
        </p:nvCxnSpPr>
        <p:spPr>
          <a:xfrm>
            <a:off x="5340511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390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</p:sldLayoutIdLst>
  <p:txStyles>
    <p:titleStyle>
      <a:lvl1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2pPr>
      <a:lvl3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3pPr>
      <a:lvl4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4pPr>
      <a:lvl5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5pPr>
      <a:lvl6pPr marL="457200"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6pPr>
      <a:lvl7pPr marL="914400"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7pPr>
      <a:lvl8pPr marL="1371600"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8pPr>
      <a:lvl9pPr marL="1828800"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9pPr>
    </p:titleStyle>
    <p:bodyStyle>
      <a:lvl1pPr marL="250825" indent="-250825" algn="l" defTabSz="1004888" rtl="0" eaLnBrk="1" fontAlgn="base" hangingPunct="1">
        <a:lnSpc>
          <a:spcPct val="90000"/>
        </a:lnSpc>
        <a:spcBef>
          <a:spcPts val="11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54063" indent="-252413" algn="l" defTabSz="1004888" rtl="0" eaLnBrk="1" fontAlgn="base" hangingPunct="1">
        <a:lnSpc>
          <a:spcPct val="90000"/>
        </a:lnSpc>
        <a:spcBef>
          <a:spcPts val="538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257300" indent="-250825" algn="l" defTabSz="1004888" rtl="0" eaLnBrk="1" fontAlgn="base" hangingPunct="1">
        <a:lnSpc>
          <a:spcPct val="90000"/>
        </a:lnSpc>
        <a:spcBef>
          <a:spcPts val="538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758950" indent="-250825" algn="l" defTabSz="1004888" rtl="0" eaLnBrk="1" fontAlgn="base" hangingPunct="1">
        <a:lnSpc>
          <a:spcPct val="90000"/>
        </a:lnSpc>
        <a:spcBef>
          <a:spcPts val="538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262188" indent="-250825" algn="l" defTabSz="1004888" rtl="0" eaLnBrk="1" fontAlgn="base" hangingPunct="1">
        <a:lnSpc>
          <a:spcPct val="90000"/>
        </a:lnSpc>
        <a:spcBef>
          <a:spcPts val="538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97238-2609-5047-9E44-1DDDEE3AF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8384" y="4159779"/>
            <a:ext cx="4767370" cy="656809"/>
          </a:xfrm>
        </p:spPr>
        <p:txBody>
          <a:bodyPr/>
          <a:lstStyle/>
          <a:p>
            <a:pPr algn="ctr"/>
            <a:r>
              <a:rPr lang="es-ES" sz="3500" dirty="0" smtClean="0">
                <a:solidFill>
                  <a:srgbClr val="3366CC"/>
                </a:solidFill>
              </a:rPr>
              <a:t>PLAN DE PARTO</a:t>
            </a:r>
            <a:r>
              <a:rPr lang="es-ES" sz="3500" dirty="0" smtClean="0"/>
              <a:t/>
            </a:r>
            <a:br>
              <a:rPr lang="es-ES" sz="3500" dirty="0" smtClean="0"/>
            </a:br>
            <a:endParaRPr lang="es-ES" sz="35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D361E3-71EA-EE4A-A38E-926C8B41C8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813" y="6783141"/>
            <a:ext cx="1527456" cy="239601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A8D8F5C-E10E-7841-B9A5-5B10086425F7}"/>
              </a:ext>
            </a:extLst>
          </p:cNvPr>
          <p:cNvSpPr txBox="1"/>
          <p:nvPr/>
        </p:nvSpPr>
        <p:spPr>
          <a:xfrm>
            <a:off x="204065" y="6299408"/>
            <a:ext cx="44415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1200" b="1" dirty="0">
              <a:solidFill>
                <a:srgbClr val="000000"/>
              </a:solidFill>
            </a:endParaRPr>
          </a:p>
          <a:p>
            <a:r>
              <a:rPr lang="ca-ES" sz="1100" b="1" dirty="0" smtClean="0">
                <a:solidFill>
                  <a:srgbClr val="000000"/>
                </a:solidFill>
              </a:rPr>
              <a:t>Equip: </a:t>
            </a:r>
            <a:r>
              <a:rPr lang="ca-ES" sz="1100" dirty="0" smtClean="0">
                <a:solidFill>
                  <a:srgbClr val="000000"/>
                </a:solidFill>
              </a:rPr>
              <a:t>Àrea Embaràs i Naixement. Hospital General de l’Hospitalet</a:t>
            </a:r>
          </a:p>
          <a:p>
            <a:endParaRPr lang="ca-ES" sz="1100" b="1" dirty="0">
              <a:solidFill>
                <a:srgbClr val="000000"/>
              </a:solidFill>
            </a:endParaRPr>
          </a:p>
          <a:p>
            <a:r>
              <a:rPr lang="ca-ES" sz="1100" b="1" dirty="0" smtClean="0">
                <a:solidFill>
                  <a:srgbClr val="000000"/>
                </a:solidFill>
              </a:rPr>
              <a:t>Contacte: </a:t>
            </a:r>
            <a:r>
              <a:rPr lang="ca-ES" sz="1100" dirty="0" smtClean="0">
                <a:solidFill>
                  <a:srgbClr val="000000"/>
                </a:solidFill>
              </a:rPr>
              <a:t>934407500 Ext: 3243/3244</a:t>
            </a:r>
            <a:endParaRPr lang="ca-ES" sz="1100" dirty="0">
              <a:solidFill>
                <a:srgbClr val="0000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 rot="16200000">
            <a:off x="4558095" y="6645157"/>
            <a:ext cx="13032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800" dirty="0" smtClean="0"/>
              <a:t>COE-IM-004</a:t>
            </a:r>
            <a:endParaRPr lang="ca-ES" sz="8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0" t="1" r="36293" b="-2729"/>
          <a:stretch/>
        </p:blipFill>
        <p:spPr>
          <a:xfrm>
            <a:off x="6014301" y="298584"/>
            <a:ext cx="4047502" cy="344564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769203" y="4799804"/>
            <a:ext cx="4760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ES" sz="1200" dirty="0" smtClean="0"/>
              <a:t>Es un documento donde podréis expresar deseos, necesidades, preferencias y expectativas sobre el proceso del parto y el postparto inmediato. Disponer de esta información por escrito será de gran ayuda para el equipo profesional que os atienda en el momento del parto y facilitará vuestra participación activa y la de vuestro acompañante. En el caso de alguna petición específica o necesidad, no dudéis en comentarlo con el equipo.</a:t>
            </a:r>
            <a:br>
              <a:rPr lang="es-ES" altLang="es-ES" sz="1200" dirty="0" smtClean="0"/>
            </a:br>
            <a:r>
              <a:rPr lang="es-ES" sz="1200" dirty="0" smtClean="0"/>
              <a:t/>
            </a:r>
            <a:br>
              <a:rPr lang="es-ES" sz="1200" dirty="0" smtClean="0"/>
            </a:br>
            <a:endParaRPr lang="es-ES" sz="1200" dirty="0"/>
          </a:p>
        </p:txBody>
      </p:sp>
      <p:sp>
        <p:nvSpPr>
          <p:cNvPr id="7" name="Rectángulo 6"/>
          <p:cNvSpPr/>
          <p:nvPr/>
        </p:nvSpPr>
        <p:spPr>
          <a:xfrm>
            <a:off x="204065" y="207144"/>
            <a:ext cx="4924891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ES" altLang="es-ES" sz="1200" b="1" dirty="0" smtClean="0">
                <a:solidFill>
                  <a:srgbClr val="3366CC"/>
                </a:solidFill>
              </a:rPr>
              <a:t>Puerperio </a:t>
            </a:r>
            <a:r>
              <a:rPr lang="es-ES" altLang="es-ES" sz="1200" b="1" dirty="0" smtClean="0">
                <a:solidFill>
                  <a:srgbClr val="3366CC"/>
                </a:solidFill>
              </a:rPr>
              <a:t>inmediato</a:t>
            </a:r>
          </a:p>
          <a:p>
            <a:pPr eaLnBrk="1" hangingPunct="1">
              <a:defRPr/>
            </a:pPr>
            <a:endParaRPr lang="es-ES" altLang="es-ES" sz="1200" b="1" dirty="0" smtClean="0">
              <a:solidFill>
                <a:srgbClr val="3366CC"/>
              </a:solidFill>
            </a:endParaRPr>
          </a:p>
          <a:p>
            <a:pPr eaLnBrk="1" hangingPunct="1">
              <a:defRPr/>
            </a:pPr>
            <a:r>
              <a:rPr lang="es-ES" altLang="es-ES" sz="1100" b="1" dirty="0" smtClean="0"/>
              <a:t>El </a:t>
            </a:r>
            <a:r>
              <a:rPr lang="es-ES" altLang="es-ES" sz="1100" b="1" dirty="0" smtClean="0"/>
              <a:t>nacimiento del recién nacido: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Me gustaría recibirlo en mis brazos inmediatamente.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Que pueda estar en contacto piel con piel con mi acompañante.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Deseo que se valore al recién nacido en mis brazos.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Me gustaría iniciar la lactancia materna lo más pronto posible en Sala de </a:t>
            </a:r>
            <a:r>
              <a:rPr lang="es-ES" altLang="es-ES" sz="1100" dirty="0" smtClean="0"/>
              <a:t>Partos/Quirófano.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Que no me separen del bebé si no es estrictamente necesario.</a:t>
            </a:r>
          </a:p>
          <a:p>
            <a:pPr eaLnBrk="1" hangingPunct="1">
              <a:defRPr/>
            </a:pPr>
            <a:endParaRPr lang="es-ES" altLang="es-ES" sz="1100" dirty="0" smtClean="0"/>
          </a:p>
          <a:p>
            <a:pPr eaLnBrk="1" hangingPunct="1">
              <a:defRPr/>
            </a:pPr>
            <a:r>
              <a:rPr lang="es-ES" altLang="es-ES" sz="1100" b="1" dirty="0" smtClean="0"/>
              <a:t>Cuidados del recién nacido:</a:t>
            </a:r>
          </a:p>
          <a:p>
            <a:pPr algn="just" eaLnBrk="1" hangingPunct="1">
              <a:defRPr/>
            </a:pPr>
            <a:r>
              <a:rPr lang="es-ES" altLang="es-ES" sz="1100" dirty="0" smtClean="0"/>
              <a:t>En los cuidados habituales está indicada la administración de </a:t>
            </a:r>
            <a:r>
              <a:rPr lang="es-ES" altLang="es-ES" sz="1100" dirty="0" smtClean="0"/>
              <a:t>vitamina </a:t>
            </a:r>
            <a:r>
              <a:rPr lang="es-ES" altLang="es-ES" sz="1100" dirty="0" smtClean="0"/>
              <a:t>K y la profilaxis ocular con pomada antibiótica para evitar la oftalmia neonatal. 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Doy mi consentimiento a la administración de </a:t>
            </a:r>
            <a:r>
              <a:rPr lang="es-ES" altLang="es-ES" sz="1100" dirty="0" smtClean="0"/>
              <a:t>vitamina </a:t>
            </a:r>
            <a:r>
              <a:rPr lang="es-ES" altLang="es-ES" sz="1100" dirty="0" smtClean="0"/>
              <a:t>K </a:t>
            </a:r>
            <a:r>
              <a:rPr lang="es-ES" altLang="es-ES" sz="1100" dirty="0" smtClean="0"/>
              <a:t>intramuscular (</a:t>
            </a:r>
            <a:r>
              <a:rPr lang="es-ES" altLang="es-ES" sz="1100" dirty="0" err="1" smtClean="0"/>
              <a:t>injección</a:t>
            </a:r>
            <a:r>
              <a:rPr lang="es-ES" altLang="es-ES" sz="1100" dirty="0" smtClean="0"/>
              <a:t>).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Prefiero </a:t>
            </a:r>
            <a:r>
              <a:rPr lang="es-ES" altLang="es-ES" sz="1100" dirty="0" smtClean="0"/>
              <a:t>vitamina K </a:t>
            </a:r>
            <a:r>
              <a:rPr lang="es-ES" altLang="es-ES" sz="1100" dirty="0" smtClean="0"/>
              <a:t>oral y me comprometo a repetir </a:t>
            </a:r>
            <a:r>
              <a:rPr lang="es-ES" altLang="es-ES" sz="1100" dirty="0" smtClean="0"/>
              <a:t>la dosis (a la semana </a:t>
            </a:r>
            <a:r>
              <a:rPr lang="es-ES" altLang="es-ES" sz="1100" dirty="0" smtClean="0"/>
              <a:t>y </a:t>
            </a:r>
            <a:r>
              <a:rPr lang="es-ES" altLang="es-ES" sz="1100" dirty="0" smtClean="0"/>
              <a:t>al mes </a:t>
            </a:r>
            <a:r>
              <a:rPr lang="es-ES" altLang="es-ES" sz="1100" dirty="0" smtClean="0"/>
              <a:t>de vida en el ambulatorio</a:t>
            </a:r>
            <a:r>
              <a:rPr lang="es-ES" altLang="es-ES" sz="1100" dirty="0" smtClean="0"/>
              <a:t>).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No doy mi consentimiento para administrar la </a:t>
            </a:r>
            <a:r>
              <a:rPr lang="es-ES" altLang="es-ES" sz="1100" dirty="0" smtClean="0"/>
              <a:t>vitamina </a:t>
            </a:r>
            <a:r>
              <a:rPr lang="es-ES" altLang="es-ES" sz="1100" dirty="0" smtClean="0"/>
              <a:t>K.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Doy mi consentimiento a la administración de la pomada oftálmica.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No doy el consentimiento para administrar la </a:t>
            </a:r>
            <a:r>
              <a:rPr lang="es-ES" altLang="es-ES" sz="1100" dirty="0" smtClean="0"/>
              <a:t>pomada oftálmica.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endParaRPr lang="es-ES" altLang="es-ES" sz="1100" dirty="0" smtClean="0"/>
          </a:p>
          <a:p>
            <a:pPr eaLnBrk="1" hangingPunct="1">
              <a:defRPr/>
            </a:pPr>
            <a:r>
              <a:rPr lang="es-ES" altLang="es-ES" sz="1200" b="1" dirty="0" smtClean="0">
                <a:solidFill>
                  <a:srgbClr val="3366CC"/>
                </a:solidFill>
              </a:rPr>
              <a:t>En </a:t>
            </a:r>
            <a:r>
              <a:rPr lang="es-ES" altLang="es-ES" sz="1200" b="1" dirty="0" smtClean="0">
                <a:solidFill>
                  <a:srgbClr val="3366CC"/>
                </a:solidFill>
              </a:rPr>
              <a:t>la  Unidad de </a:t>
            </a:r>
            <a:r>
              <a:rPr lang="es-ES" altLang="es-ES" sz="1200" b="1" dirty="0" smtClean="0">
                <a:solidFill>
                  <a:srgbClr val="3366CC"/>
                </a:solidFill>
              </a:rPr>
              <a:t>Maternidad</a:t>
            </a:r>
          </a:p>
          <a:p>
            <a:pPr eaLnBrk="1" hangingPunct="1">
              <a:defRPr/>
            </a:pPr>
            <a:endParaRPr lang="es-ES" altLang="es-ES" sz="1200" b="1" dirty="0" smtClean="0">
              <a:solidFill>
                <a:srgbClr val="3366CC"/>
              </a:solidFill>
            </a:endParaRPr>
          </a:p>
          <a:p>
            <a:pPr eaLnBrk="1" hangingPunct="1">
              <a:defRPr/>
            </a:pPr>
            <a:r>
              <a:rPr lang="es-ES" altLang="es-ES" sz="1100" b="1" dirty="0" smtClean="0"/>
              <a:t>Alimentación del recién nacido: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Me gustaría hacer lactancia materna a </a:t>
            </a:r>
            <a:r>
              <a:rPr lang="es-ES" altLang="es-ES" sz="1100" dirty="0" smtClean="0"/>
              <a:t>demanda.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Desea hacer lactancia artificial </a:t>
            </a:r>
            <a:r>
              <a:rPr lang="es-ES" altLang="es-ES" sz="1100" dirty="0" smtClean="0"/>
              <a:t>(biberón).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Deseo que no se le administre ningún biberón sin que se me consulte previamente. 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Deseo  evitar el uso de tetinas, pezoneras y chupete para evitar la confusión </a:t>
            </a:r>
            <a:r>
              <a:rPr lang="es-ES" altLang="es-ES" sz="1100" dirty="0" smtClean="0"/>
              <a:t>tetina/pezón</a:t>
            </a:r>
            <a:r>
              <a:rPr lang="es-ES" altLang="es-ES" sz="1100" dirty="0" smtClean="0"/>
              <a:t>. 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endParaRPr lang="es-ES" altLang="es-ES" sz="1100" b="1" dirty="0"/>
          </a:p>
          <a:p>
            <a:pPr eaLnBrk="1" hangingPunct="1">
              <a:defRPr/>
            </a:pPr>
            <a:r>
              <a:rPr lang="es-ES" altLang="es-ES" sz="1100" b="1" dirty="0" smtClean="0"/>
              <a:t>Alta</a:t>
            </a:r>
            <a:r>
              <a:rPr lang="es-ES" altLang="es-ES" sz="1100" b="1" dirty="0" smtClean="0"/>
              <a:t>: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Ø"/>
              <a:defRPr/>
            </a:pPr>
            <a:r>
              <a:rPr lang="es-ES" altLang="es-ES" sz="1100" dirty="0" smtClean="0"/>
              <a:t>Si el parto ha sido un parto vaginal y </a:t>
            </a:r>
            <a:r>
              <a:rPr lang="es-ES" altLang="es-ES" sz="1100" dirty="0" smtClean="0"/>
              <a:t>la madre y el bebé </a:t>
            </a:r>
            <a:r>
              <a:rPr lang="es-ES" altLang="es-ES" sz="1100" dirty="0" smtClean="0"/>
              <a:t>no </a:t>
            </a:r>
            <a:r>
              <a:rPr lang="es-ES" altLang="es-ES" sz="1100" dirty="0" smtClean="0"/>
              <a:t>han </a:t>
            </a:r>
            <a:r>
              <a:rPr lang="es-ES" altLang="es-ES" sz="1100" dirty="0" smtClean="0"/>
              <a:t>tenido complicaciones, os daremos el alta a las 24 horas </a:t>
            </a:r>
            <a:r>
              <a:rPr lang="es-ES" altLang="es-ES" sz="1100" dirty="0" smtClean="0"/>
              <a:t>después del parto</a:t>
            </a:r>
            <a:r>
              <a:rPr lang="es-ES" altLang="es-ES" sz="1100" dirty="0" smtClean="0"/>
              <a:t>.</a:t>
            </a:r>
          </a:p>
          <a:p>
            <a:pPr marL="171450" indent="-171450" eaLnBrk="1" hangingPunct="1">
              <a:buFont typeface="Wingdings" panose="05000000000000000000" pitchFamily="2" charset="2"/>
              <a:buChar char="Ø"/>
              <a:defRPr/>
            </a:pPr>
            <a:r>
              <a:rPr lang="es-ES" altLang="es-ES" sz="1100" dirty="0" smtClean="0"/>
              <a:t>Si el parto ha sido por cesárea, os daremos el alta a partir de las 48 horas, si </a:t>
            </a:r>
            <a:r>
              <a:rPr lang="es-ES" altLang="es-ES" sz="1100" dirty="0" smtClean="0"/>
              <a:t>la madre o el recién </a:t>
            </a:r>
            <a:r>
              <a:rPr lang="es-ES" altLang="es-ES" sz="1100" dirty="0" smtClean="0"/>
              <a:t>nacido no </a:t>
            </a:r>
            <a:r>
              <a:rPr lang="es-ES" altLang="es-ES" sz="1100" dirty="0" smtClean="0"/>
              <a:t>han </a:t>
            </a:r>
            <a:r>
              <a:rPr lang="es-ES" altLang="es-ES" sz="1100" dirty="0" smtClean="0"/>
              <a:t>tenido complicaciones</a:t>
            </a:r>
            <a:r>
              <a:rPr lang="es-ES" altLang="es-ES" sz="1100" dirty="0" smtClean="0"/>
              <a:t>.</a:t>
            </a:r>
            <a:endParaRPr lang="es-ES" altLang="es-ES" sz="1100" dirty="0"/>
          </a:p>
        </p:txBody>
      </p:sp>
    </p:spTree>
    <p:extLst>
      <p:ext uri="{BB962C8B-B14F-4D97-AF65-F5344CB8AC3E}">
        <p14:creationId xmlns:p14="http://schemas.microsoft.com/office/powerpoint/2010/main" val="13278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A7C5045-9A9C-A841-8E5A-CE04FA3A2967}"/>
              </a:ext>
            </a:extLst>
          </p:cNvPr>
          <p:cNvSpPr txBox="1"/>
          <p:nvPr/>
        </p:nvSpPr>
        <p:spPr>
          <a:xfrm>
            <a:off x="233944" y="366591"/>
            <a:ext cx="5069576" cy="822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es-ES" sz="1200" b="1" dirty="0" smtClean="0">
                <a:solidFill>
                  <a:srgbClr val="3366CC"/>
                </a:solidFill>
                <a:latin typeface="+mj-lt"/>
              </a:rPr>
              <a:t>Atención general durante el </a:t>
            </a:r>
            <a:r>
              <a:rPr lang="es-ES" sz="1200" b="1" dirty="0" smtClean="0">
                <a:solidFill>
                  <a:srgbClr val="3366CC"/>
                </a:solidFill>
                <a:latin typeface="+mj-lt"/>
              </a:rPr>
              <a:t>parto</a:t>
            </a:r>
            <a:endParaRPr lang="es-ES" sz="1200" b="1" dirty="0" smtClean="0">
              <a:solidFill>
                <a:srgbClr val="3366CC"/>
              </a:solidFill>
              <a:latin typeface="+mj-lt"/>
            </a:endParaRPr>
          </a:p>
          <a:p>
            <a:pPr algn="just">
              <a:spcAft>
                <a:spcPts val="1000"/>
              </a:spcAft>
            </a:pPr>
            <a:r>
              <a:rPr lang="es-ES" altLang="es-ES" sz="1100" b="1" dirty="0" smtClean="0"/>
              <a:t>Período de dilatación:</a:t>
            </a:r>
          </a:p>
          <a:p>
            <a:pPr algn="just">
              <a:spcAft>
                <a:spcPts val="1000"/>
              </a:spcAft>
            </a:pPr>
            <a:r>
              <a:rPr lang="es-ES" altLang="es-ES" sz="1100" dirty="0" smtClean="0"/>
              <a:t>La duración de la etapa de dilatación es muy variable de una mujer a </a:t>
            </a:r>
            <a:r>
              <a:rPr lang="es-ES" altLang="es-ES" sz="1100" dirty="0" smtClean="0"/>
              <a:t>otra. Dependerá </a:t>
            </a:r>
            <a:r>
              <a:rPr lang="es-ES" altLang="es-ES" sz="1100" dirty="0" smtClean="0"/>
              <a:t>también </a:t>
            </a:r>
            <a:r>
              <a:rPr lang="es-ES" altLang="es-ES" sz="1100" dirty="0" smtClean="0"/>
              <a:t>de </a:t>
            </a:r>
            <a:r>
              <a:rPr lang="es-ES" altLang="es-ES" sz="1100" dirty="0" smtClean="0"/>
              <a:t>si </a:t>
            </a:r>
            <a:r>
              <a:rPr lang="es-ES" altLang="es-ES" sz="1100" dirty="0" smtClean="0"/>
              <a:t>se trata de un primer parto o no.</a:t>
            </a:r>
          </a:p>
          <a:p>
            <a:pPr algn="just">
              <a:spcAft>
                <a:spcPts val="1000"/>
              </a:spcAft>
            </a:pPr>
            <a:r>
              <a:rPr lang="es-ES" altLang="es-ES" sz="1100" b="1" dirty="0" smtClean="0"/>
              <a:t>Preferencias relacionadas con el espacio físico: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Escuchar </a:t>
            </a:r>
            <a:r>
              <a:rPr lang="es-ES" altLang="es-ES" sz="1100" dirty="0" smtClean="0"/>
              <a:t>música.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Aromaterapia.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Proyección de </a:t>
            </a:r>
            <a:r>
              <a:rPr lang="es-ES" altLang="es-ES" sz="1100" dirty="0" smtClean="0"/>
              <a:t>luces.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Otros: </a:t>
            </a:r>
          </a:p>
          <a:p>
            <a:pPr eaLnBrk="1" hangingPunct="1">
              <a:defRPr/>
            </a:pPr>
            <a:endParaRPr lang="es-ES" altLang="es-ES" sz="1100" b="1" dirty="0" smtClean="0"/>
          </a:p>
          <a:p>
            <a:pPr eaLnBrk="1" hangingPunct="1">
              <a:defRPr/>
            </a:pPr>
            <a:r>
              <a:rPr lang="es-ES" altLang="es-ES" sz="1100" b="1" dirty="0" smtClean="0"/>
              <a:t>En </a:t>
            </a:r>
            <a:r>
              <a:rPr lang="es-ES" altLang="es-ES" sz="1100" b="1" dirty="0" smtClean="0"/>
              <a:t>caso de cesárea programada o no urgente me gustaría estar: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Con un </a:t>
            </a:r>
            <a:r>
              <a:rPr lang="es-ES" altLang="es-ES" sz="1100" dirty="0" smtClean="0"/>
              <a:t>acompañante.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Sin </a:t>
            </a:r>
            <a:r>
              <a:rPr lang="es-ES" altLang="es-ES" sz="1100" dirty="0" smtClean="0"/>
              <a:t>acompañante.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Deseo la cesárea </a:t>
            </a:r>
            <a:r>
              <a:rPr lang="es-ES" altLang="es-ES" sz="1100" dirty="0" smtClean="0"/>
              <a:t>pro </a:t>
            </a:r>
            <a:r>
              <a:rPr lang="es-ES" altLang="es-ES" sz="1100" dirty="0" smtClean="0"/>
              <a:t>vinculo </a:t>
            </a:r>
            <a:r>
              <a:rPr lang="es-ES" altLang="es-ES" sz="1100" dirty="0" smtClean="0"/>
              <a:t>(pregunta </a:t>
            </a:r>
            <a:r>
              <a:rPr lang="es-ES" altLang="es-ES" sz="1100" dirty="0" smtClean="0"/>
              <a:t>a tu matrona</a:t>
            </a:r>
            <a:r>
              <a:rPr lang="es-ES" altLang="es-ES" sz="1100" dirty="0" smtClean="0"/>
              <a:t>),</a:t>
            </a:r>
            <a:endParaRPr lang="es-ES" altLang="es-ES" sz="1100" dirty="0" smtClean="0"/>
          </a:p>
          <a:p>
            <a:pPr eaLnBrk="1" hangingPunct="1">
              <a:defRPr/>
            </a:pPr>
            <a:endParaRPr lang="es-ES" altLang="es-ES" sz="1100" dirty="0" smtClean="0"/>
          </a:p>
          <a:p>
            <a:pPr eaLnBrk="1" hangingPunct="1">
              <a:defRPr/>
            </a:pPr>
            <a:r>
              <a:rPr lang="es-ES" altLang="es-ES" sz="1100" b="1" dirty="0" smtClean="0"/>
              <a:t>Movilidad durante la dilatación:</a:t>
            </a:r>
          </a:p>
          <a:p>
            <a:pPr eaLnBrk="1" hangingPunct="1">
              <a:defRPr/>
            </a:pPr>
            <a:r>
              <a:rPr lang="es-ES" altLang="es-ES" sz="1100" dirty="0" smtClean="0"/>
              <a:t>Procuraremos que dispongas de libertad de movimientos en todo momento y la posibilidad de adoptar la posición que encuentres más cómoda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Pasear,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Pelota de </a:t>
            </a:r>
            <a:r>
              <a:rPr lang="es-ES" altLang="es-ES" sz="1100" dirty="0" err="1" smtClean="0"/>
              <a:t>Bobath</a:t>
            </a:r>
            <a:r>
              <a:rPr lang="es-ES" altLang="es-ES" sz="1100" dirty="0" smtClean="0"/>
              <a:t>,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Ducha,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Taburete obstétrico o </a:t>
            </a:r>
            <a:r>
              <a:rPr lang="es-ES" altLang="es-ES" sz="1100" dirty="0" err="1" smtClean="0"/>
              <a:t>Combitrack</a:t>
            </a:r>
            <a:r>
              <a:rPr lang="es-ES" altLang="es-ES" sz="1100" dirty="0" smtClean="0"/>
              <a:t> </a:t>
            </a:r>
            <a:r>
              <a:rPr lang="es-ES" altLang="es-ES" sz="1100" dirty="0" smtClean="0"/>
              <a:t>(taburete </a:t>
            </a:r>
            <a:r>
              <a:rPr lang="es-ES" altLang="es-ES" sz="1100" dirty="0" smtClean="0"/>
              <a:t>con acompañante</a:t>
            </a:r>
            <a:r>
              <a:rPr lang="es-ES" altLang="es-ES" sz="1100" dirty="0" smtClean="0"/>
              <a:t>)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Colchoneta.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Balancín.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No tingo </a:t>
            </a:r>
            <a:r>
              <a:rPr lang="es-ES" altLang="es-ES" sz="1100" dirty="0" smtClean="0"/>
              <a:t>preferencias.</a:t>
            </a:r>
            <a:endParaRPr lang="es-ES" altLang="es-ES" sz="1100" dirty="0" smtClean="0"/>
          </a:p>
          <a:p>
            <a:pPr eaLnBrk="1" hangingPunct="1">
              <a:defRPr/>
            </a:pPr>
            <a:endParaRPr lang="es-ES" altLang="es-ES" sz="1100" dirty="0" smtClean="0"/>
          </a:p>
          <a:p>
            <a:pPr eaLnBrk="1" hangingPunct="1">
              <a:defRPr/>
            </a:pPr>
            <a:r>
              <a:rPr lang="es-ES" altLang="es-ES" sz="1100" b="1" dirty="0" smtClean="0"/>
              <a:t>Métodos para aliviar el dolor:</a:t>
            </a:r>
          </a:p>
          <a:p>
            <a:pPr eaLnBrk="1" hangingPunct="1">
              <a:defRPr/>
            </a:pPr>
            <a:r>
              <a:rPr lang="es-ES" altLang="es-ES" sz="1100" dirty="0" smtClean="0"/>
              <a:t>Hay diferentes métodos para aliviar el dolor, la matrona que te acompañará, te informará de tus opciones:</a:t>
            </a:r>
            <a:endParaRPr lang="es-ES" altLang="es-ES" sz="1100" b="1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Tener un parto sin analgesia.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Deseo la analgesia epidural.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Utilizar agua caliente </a:t>
            </a:r>
            <a:r>
              <a:rPr lang="es-ES" altLang="es-ES" sz="1100" dirty="0" smtClean="0"/>
              <a:t>(ducha).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Masaje.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Estimulación cutánea (aplicación superficial de calor o frio, presión</a:t>
            </a:r>
            <a:r>
              <a:rPr lang="es-ES" altLang="es-ES" sz="1100" dirty="0" smtClean="0"/>
              <a:t>).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Utilizar </a:t>
            </a:r>
            <a:r>
              <a:rPr lang="es-ES" altLang="es-ES" sz="1100" dirty="0" smtClean="0"/>
              <a:t>óxido </a:t>
            </a:r>
            <a:r>
              <a:rPr lang="es-ES" altLang="es-ES" sz="1100" dirty="0"/>
              <a:t>n</a:t>
            </a:r>
            <a:r>
              <a:rPr lang="es-ES" altLang="es-ES" sz="1100" dirty="0" smtClean="0"/>
              <a:t>itroso (</a:t>
            </a:r>
            <a:r>
              <a:rPr lang="es-ES" altLang="es-ES" sz="1100" dirty="0" err="1" smtClean="0"/>
              <a:t>Entonox</a:t>
            </a:r>
            <a:r>
              <a:rPr lang="es-ES" altLang="es-ES" sz="1100" dirty="0" smtClean="0"/>
              <a:t>).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Inyecciones de agua estéril </a:t>
            </a:r>
            <a:r>
              <a:rPr lang="es-ES" altLang="es-ES" sz="1100" dirty="0" smtClean="0"/>
              <a:t>(rombo </a:t>
            </a:r>
            <a:r>
              <a:rPr lang="es-ES" altLang="es-ES" sz="1100" dirty="0" err="1" smtClean="0"/>
              <a:t>Michaelis</a:t>
            </a:r>
            <a:r>
              <a:rPr lang="es-ES" altLang="es-ES" sz="1100" dirty="0" smtClean="0"/>
              <a:t>).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Técnica del </a:t>
            </a:r>
            <a:r>
              <a:rPr lang="es-ES" altLang="es-ES" sz="1100" dirty="0" smtClean="0"/>
              <a:t>rebozo.</a:t>
            </a:r>
            <a:endParaRPr lang="es-ES" altLang="es-ES" sz="1100" dirty="0" smtClean="0"/>
          </a:p>
          <a:p>
            <a:pPr eaLnBrk="1" hangingPunct="1">
              <a:defRPr/>
            </a:pPr>
            <a:endParaRPr lang="ca-ES" altLang="es-ES" sz="1100" dirty="0" smtClean="0"/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es-ES" b="1" dirty="0" smtClean="0">
              <a:solidFill>
                <a:srgbClr val="2670CA"/>
              </a:solidFill>
              <a:latin typeface="+mj-lt"/>
            </a:endParaRPr>
          </a:p>
          <a:p>
            <a:pPr>
              <a:spcAft>
                <a:spcPts val="300"/>
              </a:spcAft>
            </a:pPr>
            <a:endParaRPr lang="es-ES" sz="1400" b="1" dirty="0" smtClean="0">
              <a:solidFill>
                <a:srgbClr val="2670CA"/>
              </a:solidFill>
            </a:endParaRPr>
          </a:p>
          <a:p>
            <a:pPr>
              <a:spcAft>
                <a:spcPts val="300"/>
              </a:spcAft>
            </a:pPr>
            <a:endParaRPr lang="es-ES" sz="1300" dirty="0">
              <a:latin typeface="Arial 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2C622F1-787E-CF47-BB3A-19F3AE79BB03}"/>
              </a:ext>
            </a:extLst>
          </p:cNvPr>
          <p:cNvSpPr txBox="1"/>
          <p:nvPr/>
        </p:nvSpPr>
        <p:spPr>
          <a:xfrm>
            <a:off x="5505952" y="201999"/>
            <a:ext cx="4982215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endParaRPr lang="ca-ES" altLang="es-ES" sz="1100" b="1" dirty="0" smtClean="0"/>
          </a:p>
          <a:p>
            <a:pPr eaLnBrk="1" hangingPunct="1">
              <a:defRPr/>
            </a:pPr>
            <a:r>
              <a:rPr lang="es-ES" altLang="es-ES" sz="1100" b="1" dirty="0" smtClean="0"/>
              <a:t>Me gustaría probar terapias naturales que aportaré yo misma: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Homeopatía.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Acupuntura </a:t>
            </a:r>
            <a:r>
              <a:rPr lang="es-ES" altLang="es-ES" sz="1100" dirty="0" smtClean="0"/>
              <a:t>(ya </a:t>
            </a:r>
            <a:r>
              <a:rPr lang="es-ES" altLang="es-ES" sz="1100" dirty="0" smtClean="0"/>
              <a:t>realizada por un profesional fuera del centro</a:t>
            </a:r>
            <a:r>
              <a:rPr lang="es-ES" altLang="es-ES" sz="1100" dirty="0" smtClean="0"/>
              <a:t>).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Flores de </a:t>
            </a:r>
            <a:r>
              <a:rPr lang="es-ES" altLang="es-ES" sz="1100" dirty="0" smtClean="0"/>
              <a:t>Bach.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Otros</a:t>
            </a:r>
            <a:r>
              <a:rPr lang="es-ES" altLang="es-ES" sz="1100" dirty="0" smtClean="0"/>
              <a:t>:</a:t>
            </a:r>
          </a:p>
          <a:p>
            <a:pPr eaLnBrk="1" hangingPunct="1">
              <a:defRPr/>
            </a:pPr>
            <a:endParaRPr lang="es-ES" altLang="es-ES" sz="1100" dirty="0" smtClean="0"/>
          </a:p>
          <a:p>
            <a:pPr eaLnBrk="1" hangingPunct="1">
              <a:defRPr/>
            </a:pPr>
            <a:r>
              <a:rPr lang="es-ES" altLang="es-ES" sz="1100" b="1" dirty="0" smtClean="0"/>
              <a:t>Valoración del bienestar fetal: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Deseo escuchar el latido de manera </a:t>
            </a:r>
            <a:r>
              <a:rPr lang="es-ES" altLang="es-ES" sz="1100" dirty="0" smtClean="0"/>
              <a:t>intermitente.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Deseo escuchar el latido de manera </a:t>
            </a:r>
            <a:r>
              <a:rPr lang="es-ES" altLang="es-ES" sz="1100" dirty="0" smtClean="0"/>
              <a:t>continua.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No tengo </a:t>
            </a:r>
            <a:r>
              <a:rPr lang="es-ES" altLang="es-ES" sz="1100" dirty="0" smtClean="0"/>
              <a:t>preferencias.</a:t>
            </a:r>
            <a:endParaRPr lang="es-ES" altLang="es-ES" sz="1100" dirty="0" smtClean="0"/>
          </a:p>
          <a:p>
            <a:pPr eaLnBrk="1" hangingPunct="1">
              <a:defRPr/>
            </a:pPr>
            <a:r>
              <a:rPr lang="es-ES" altLang="es-ES" sz="1100" dirty="0" smtClean="0"/>
              <a:t>La administración de oxitócicos (para inducir contracciones) y la  epidural, requieren monitorización continua</a:t>
            </a:r>
            <a:r>
              <a:rPr lang="es-ES" altLang="es-ES" sz="1100" dirty="0" smtClean="0"/>
              <a:t>.</a:t>
            </a:r>
          </a:p>
          <a:p>
            <a:pPr eaLnBrk="1" hangingPunct="1">
              <a:defRPr/>
            </a:pPr>
            <a:endParaRPr lang="es-ES" altLang="es-ES" sz="1100" dirty="0" smtClean="0"/>
          </a:p>
          <a:p>
            <a:pPr eaLnBrk="1" hangingPunct="1">
              <a:defRPr/>
            </a:pPr>
            <a:r>
              <a:rPr lang="es-ES" altLang="es-ES" sz="1100" b="1" dirty="0" smtClean="0"/>
              <a:t>Hidratación durante el parto</a:t>
            </a:r>
            <a:r>
              <a:rPr lang="es-ES" altLang="es-ES" sz="1100" dirty="0" smtClean="0"/>
              <a:t>:</a:t>
            </a:r>
          </a:p>
          <a:p>
            <a:pPr eaLnBrk="1" hangingPunct="1">
              <a:defRPr/>
            </a:pPr>
            <a:r>
              <a:rPr lang="es-ES" altLang="es-ES" sz="1100" dirty="0" smtClean="0"/>
              <a:t>Durante este </a:t>
            </a:r>
            <a:r>
              <a:rPr lang="es-ES" altLang="es-ES" sz="1100" dirty="0" smtClean="0"/>
              <a:t>período </a:t>
            </a:r>
            <a:r>
              <a:rPr lang="es-ES" altLang="es-ES" sz="1100" dirty="0" smtClean="0"/>
              <a:t>y siempre que no esté contraindicado, se permitirá la ingesta de líquidos </a:t>
            </a:r>
            <a:r>
              <a:rPr lang="es-ES" altLang="es-ES" sz="1100" dirty="0" smtClean="0"/>
              <a:t>(bebidas </a:t>
            </a:r>
            <a:r>
              <a:rPr lang="es-ES" altLang="es-ES" sz="1100" dirty="0" smtClean="0"/>
              <a:t>isotónicas, zumos y aguas).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Ingesta de líquidos durante el </a:t>
            </a:r>
            <a:r>
              <a:rPr lang="es-ES" altLang="es-ES" sz="1100" dirty="0" smtClean="0"/>
              <a:t>parto.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Prefiero no beber.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No tengo </a:t>
            </a:r>
            <a:r>
              <a:rPr lang="es-ES" altLang="es-ES" sz="1100" dirty="0" smtClean="0"/>
              <a:t>preferencias.</a:t>
            </a:r>
            <a:endParaRPr lang="es-ES" altLang="es-ES" sz="1100" dirty="0" smtClean="0"/>
          </a:p>
          <a:p>
            <a:pPr eaLnBrk="1" hangingPunct="1">
              <a:defRPr/>
            </a:pPr>
            <a:endParaRPr lang="es-ES" altLang="es-ES" sz="1100" dirty="0" smtClean="0"/>
          </a:p>
          <a:p>
            <a:pPr algn="just">
              <a:spcAft>
                <a:spcPts val="0"/>
              </a:spcAft>
            </a:pPr>
            <a:endParaRPr lang="es-ES" sz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ES" sz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36E8C1-452A-D244-A930-3875505A8E92}"/>
              </a:ext>
            </a:extLst>
          </p:cNvPr>
          <p:cNvSpPr txBox="1"/>
          <p:nvPr/>
        </p:nvSpPr>
        <p:spPr>
          <a:xfrm>
            <a:off x="5505953" y="3736803"/>
            <a:ext cx="5073655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solidFill>
                  <a:srgbClr val="3366CC"/>
                </a:solidFill>
              </a:rPr>
              <a:t>Fase durante el expulsivo o </a:t>
            </a:r>
            <a:r>
              <a:rPr lang="es-ES" sz="1200" b="1" dirty="0" smtClean="0">
                <a:solidFill>
                  <a:srgbClr val="3366CC"/>
                </a:solidFill>
              </a:rPr>
              <a:t>el momento </a:t>
            </a:r>
            <a:r>
              <a:rPr lang="es-ES" sz="1200" b="1" dirty="0" smtClean="0">
                <a:solidFill>
                  <a:srgbClr val="3366CC"/>
                </a:solidFill>
              </a:rPr>
              <a:t>del </a:t>
            </a:r>
            <a:r>
              <a:rPr lang="es-ES" sz="1200" b="1" dirty="0" smtClean="0">
                <a:solidFill>
                  <a:srgbClr val="3366CC"/>
                </a:solidFill>
              </a:rPr>
              <a:t>parto</a:t>
            </a:r>
            <a:endParaRPr lang="es-ES" sz="1200" b="1" dirty="0" smtClean="0">
              <a:solidFill>
                <a:srgbClr val="3366CC"/>
              </a:solidFill>
            </a:endParaRPr>
          </a:p>
          <a:p>
            <a:pPr eaLnBrk="1" hangingPunct="1">
              <a:defRPr/>
            </a:pPr>
            <a:r>
              <a:rPr lang="es-ES" altLang="es-ES" sz="1100" dirty="0" smtClean="0"/>
              <a:t>Para proteger el derecho a la intimidad, solo estarán presentes en el parto los profesionales necesarios, que se </a:t>
            </a:r>
            <a:r>
              <a:rPr lang="es-ES" altLang="es-ES" sz="1100" dirty="0" smtClean="0"/>
              <a:t>presentarán</a:t>
            </a:r>
            <a:r>
              <a:rPr lang="es-ES" altLang="es-ES" sz="1100" dirty="0" smtClean="0"/>
              <a:t>. </a:t>
            </a:r>
          </a:p>
          <a:p>
            <a:pPr eaLnBrk="1" hangingPunct="1">
              <a:defRPr/>
            </a:pPr>
            <a:r>
              <a:rPr lang="es-ES" altLang="es-ES" sz="1100" dirty="0" smtClean="0"/>
              <a:t>La episiotomía no se realiza de manera rutinaria, solo cuando es estrictamente necesaria</a:t>
            </a:r>
            <a:r>
              <a:rPr lang="es-ES" altLang="es-ES" sz="1100" dirty="0" smtClean="0"/>
              <a:t>.</a:t>
            </a:r>
          </a:p>
          <a:p>
            <a:pPr eaLnBrk="1" hangingPunct="1">
              <a:defRPr/>
            </a:pPr>
            <a:r>
              <a:rPr lang="es-ES" altLang="es-ES" sz="1100" dirty="0" smtClean="0"/>
              <a:t>Durante </a:t>
            </a:r>
            <a:r>
              <a:rPr lang="es-ES" altLang="es-ES" sz="1100" dirty="0" smtClean="0"/>
              <a:t>este período me gustaría: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Que mi acompañante esté a mi lado.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Disponer de un espejo para visualizar el parto.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Escoger la postura en la que me sienta más cómoda para poder empujar.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Que no se corte el cordón hasta que deje de latir.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Deseo hacer donación de sangre de cordón. Esperaremos 1 minuto antes de cortar el cordón, siguiendo las recomendaciones de la OMS.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No tengo preferencias en cuanto al momento de cortar el cordón.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Si es posible, que mi acompañante o yo, cortemos el cordón.</a:t>
            </a:r>
          </a:p>
          <a:p>
            <a:pPr eaLnBrk="1" hangingPunct="1">
              <a:defRPr/>
            </a:pPr>
            <a:endParaRPr lang="es-ES" altLang="es-ES" sz="1100" dirty="0" smtClean="0"/>
          </a:p>
          <a:p>
            <a:pPr eaLnBrk="1" hangingPunct="1">
              <a:defRPr/>
            </a:pPr>
            <a:r>
              <a:rPr lang="es-ES" altLang="es-ES" sz="1200" b="1" dirty="0" smtClean="0">
                <a:solidFill>
                  <a:srgbClr val="3366CC"/>
                </a:solidFill>
              </a:rPr>
              <a:t>Fase durante el alumbramiento o salida de la </a:t>
            </a:r>
            <a:r>
              <a:rPr lang="es-ES" altLang="es-ES" sz="1200" b="1" dirty="0" smtClean="0">
                <a:solidFill>
                  <a:srgbClr val="3366CC"/>
                </a:solidFill>
              </a:rPr>
              <a:t>placenta</a:t>
            </a:r>
            <a:endParaRPr lang="es-ES" altLang="es-ES" sz="1200" dirty="0" smtClean="0">
              <a:solidFill>
                <a:srgbClr val="3366CC"/>
              </a:solidFill>
            </a:endParaRPr>
          </a:p>
          <a:p>
            <a:pPr algn="just" eaLnBrk="1" hangingPunct="1">
              <a:defRPr/>
            </a:pPr>
            <a:r>
              <a:rPr lang="es-ES" altLang="es-ES" sz="1100" dirty="0" smtClean="0"/>
              <a:t>Las últimas guías recomiendan el manejo activo de </a:t>
            </a:r>
            <a:r>
              <a:rPr lang="es-ES" altLang="es-ES" sz="1100" smtClean="0"/>
              <a:t>esta </a:t>
            </a:r>
            <a:r>
              <a:rPr lang="es-ES" altLang="es-ES" sz="1100" smtClean="0"/>
              <a:t>fase, </a:t>
            </a:r>
            <a:r>
              <a:rPr lang="es-ES" altLang="es-ES" sz="1100" dirty="0" smtClean="0"/>
              <a:t>con la administración de oxitocina para reducir el riesgo de sangrado postparto.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Prefiero el alumbramiento dirigido con </a:t>
            </a:r>
            <a:r>
              <a:rPr lang="es-ES" altLang="es-ES" sz="1100" dirty="0" err="1" smtClean="0"/>
              <a:t>oxitocina</a:t>
            </a:r>
            <a:r>
              <a:rPr lang="es-ES" altLang="es-ES" sz="1100" dirty="0" smtClean="0"/>
              <a:t>.</a:t>
            </a:r>
            <a:endParaRPr lang="es-ES" altLang="es-ES" sz="1100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1100" dirty="0" smtClean="0"/>
              <a:t>Prefiero el alumbramiento sin medicación.</a:t>
            </a:r>
          </a:p>
          <a:p>
            <a:pPr eaLnBrk="1" hangingPunct="1">
              <a:defRPr/>
            </a:pPr>
            <a:endParaRPr lang="ca-ES" altLang="es-ES" sz="1100" dirty="0"/>
          </a:p>
          <a:p>
            <a:pPr eaLnBrk="1" hangingPunct="1">
              <a:defRPr/>
            </a:pPr>
            <a:endParaRPr lang="ca-ES" altLang="es-ES" sz="1100" dirty="0"/>
          </a:p>
          <a:p>
            <a:pPr algn="just"/>
            <a:endParaRPr lang="ca-ES" sz="1100" b="1" dirty="0" smtClean="0">
              <a:solidFill>
                <a:srgbClr val="2670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riptico">
  <a:themeElements>
    <a:clrScheme name="Travel Brochure 2">
      <a:dk1>
        <a:srgbClr val="595959"/>
      </a:dk1>
      <a:lt1>
        <a:sysClr val="window" lastClr="FFFFFF"/>
      </a:lt1>
      <a:dk2>
        <a:srgbClr val="000000"/>
      </a:dk2>
      <a:lt2>
        <a:srgbClr val="DDDCD9"/>
      </a:lt2>
      <a:accent1>
        <a:srgbClr val="6886BC"/>
      </a:accent1>
      <a:accent2>
        <a:srgbClr val="94AA82"/>
      </a:accent2>
      <a:accent3>
        <a:srgbClr val="8E7154"/>
      </a:accent3>
      <a:accent4>
        <a:srgbClr val="A6623D"/>
      </a:accent4>
      <a:accent5>
        <a:srgbClr val="75A1BC"/>
      </a:accent5>
      <a:accent6>
        <a:srgbClr val="2F4D93"/>
      </a:accent6>
      <a:hlink>
        <a:srgbClr val="897959"/>
      </a:hlink>
      <a:folHlink>
        <a:srgbClr val="A6A6A6"/>
      </a:folHlink>
    </a:clrScheme>
    <a:fontScheme name="1_triptico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uia educativa-informativa-cat.potx" id="{837C8E6E-3055-474D-A3EB-FBB593FD0697}" vid="{FFB97AE0-E21B-4E6C-891A-026ADE30AC66}"/>
    </a:ext>
  </a:extLst>
</a:theme>
</file>

<file path=ppt/theme/theme2.xml><?xml version="1.0" encoding="utf-8"?>
<a:theme xmlns:a="http://schemas.openxmlformats.org/drawingml/2006/main" name="Office Theme">
  <a:themeElements>
    <a:clrScheme name="Travel Brochure 2">
      <a:dk1>
        <a:srgbClr val="595959"/>
      </a:dk1>
      <a:lt1>
        <a:sysClr val="window" lastClr="FFFFFF"/>
      </a:lt1>
      <a:dk2>
        <a:srgbClr val="000000"/>
      </a:dk2>
      <a:lt2>
        <a:srgbClr val="DDDCD9"/>
      </a:lt2>
      <a:accent1>
        <a:srgbClr val="6886BC"/>
      </a:accent1>
      <a:accent2>
        <a:srgbClr val="94AA82"/>
      </a:accent2>
      <a:accent3>
        <a:srgbClr val="8E7154"/>
      </a:accent3>
      <a:accent4>
        <a:srgbClr val="A6623D"/>
      </a:accent4>
      <a:accent5>
        <a:srgbClr val="75A1BC"/>
      </a:accent5>
      <a:accent6>
        <a:srgbClr val="2F4D93"/>
      </a:accent6>
      <a:hlink>
        <a:srgbClr val="897959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ravel Brochure 2">
      <a:dk1>
        <a:srgbClr val="595959"/>
      </a:dk1>
      <a:lt1>
        <a:sysClr val="window" lastClr="FFFFFF"/>
      </a:lt1>
      <a:dk2>
        <a:srgbClr val="000000"/>
      </a:dk2>
      <a:lt2>
        <a:srgbClr val="DDDCD9"/>
      </a:lt2>
      <a:accent1>
        <a:srgbClr val="6886BC"/>
      </a:accent1>
      <a:accent2>
        <a:srgbClr val="94AA82"/>
      </a:accent2>
      <a:accent3>
        <a:srgbClr val="8E7154"/>
      </a:accent3>
      <a:accent4>
        <a:srgbClr val="A6623D"/>
      </a:accent4>
      <a:accent5>
        <a:srgbClr val="75A1BC"/>
      </a:accent5>
      <a:accent6>
        <a:srgbClr val="2F4D93"/>
      </a:accent6>
      <a:hlink>
        <a:srgbClr val="897959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nèric Processos" ma:contentTypeID="0x010100995AC4CED0BA154C9D0AD19D21D705CE00DCD0C47C93222042A9A44EE051395B64" ma:contentTypeVersion="59" ma:contentTypeDescription="" ma:contentTypeScope="" ma:versionID="2c9acf370113d5b00fec2ef2d128d12d">
  <xsd:schema xmlns:xsd="http://www.w3.org/2001/XMLSchema" xmlns:xs="http://www.w3.org/2001/XMLSchema" xmlns:p="http://schemas.microsoft.com/office/2006/metadata/properties" xmlns:ns1="541530b8-4172-4906-a148-91cf5f5b4e4f" xmlns:ns3="5ce3c61e-7e49-4f7e-ad78-af786b6838e6" xmlns:ns4="http://schemas.microsoft.com/sharepoint/v3/fields" targetNamespace="http://schemas.microsoft.com/office/2006/metadata/properties" ma:root="true" ma:fieldsID="d756f3bae0b1bf90b56f01eadca85455" ns1:_="" ns3:_="" ns4:_="">
    <xsd:import namespace="541530b8-4172-4906-a148-91cf5f5b4e4f"/>
    <xsd:import namespace="5ce3c61e-7e49-4f7e-ad78-af786b6838e6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Tipus_x0020_document" minOccurs="0"/>
                <xsd:element ref="ns1:Codi" minOccurs="0"/>
                <xsd:element ref="ns1:Centre_x0020_CSI" minOccurs="0"/>
                <xsd:element ref="ns1:Centre1" minOccurs="0"/>
                <xsd:element ref="ns1:Obsolet" minOccurs="0"/>
                <xsd:element ref="ns3:Proc_x00e9_s" minOccurs="0"/>
                <xsd:element ref="ns4:_Status" minOccurs="0"/>
                <xsd:element ref="ns1:Àmbit" minOccurs="0"/>
                <xsd:element ref="ns1:Macro" minOccurs="0"/>
                <xsd:element ref="ns1:Divisió" minOccurs="0"/>
                <xsd:element ref="ns1:Tipus_x0020_Procés" minOccurs="0"/>
                <xsd:element ref="ns1:Procés_x0020_copia" minOccurs="0"/>
                <xsd:element ref="ns1:Data_x0020_aprovació" minOccurs="0"/>
                <xsd:element ref="ns3:UltimAprovad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1530b8-4172-4906-a148-91cf5f5b4e4f" elementFormDefault="qualified">
    <xsd:import namespace="http://schemas.microsoft.com/office/2006/documentManagement/types"/>
    <xsd:import namespace="http://schemas.microsoft.com/office/infopath/2007/PartnerControls"/>
    <xsd:element name="Tipus_x0020_document" ma:index="0" nillable="true" ma:displayName="Tipus doc." ma:list="{8674aca6-2e55-4815-862f-f6f76ab0ac2d}" ma:internalName="Tipus_x0020_document" ma:showField="Codi" ma:web="541530b8-4172-4906-a148-91cf5f5b4e4f">
      <xsd:simpleType>
        <xsd:restriction base="dms:Lookup"/>
      </xsd:simpleType>
    </xsd:element>
    <xsd:element name="Codi" ma:index="3" nillable="true" ma:displayName="Codi" ma:internalName="Codi">
      <xsd:simpleType>
        <xsd:restriction base="dms:Text">
          <xsd:maxLength value="10"/>
        </xsd:restriction>
      </xsd:simpleType>
    </xsd:element>
    <xsd:element name="Centre_x0020_CSI" ma:index="4" nillable="true" ma:displayName="Unificar" ma:description="Centre d'aplicació del document, pendent d'unificació a nivell de CSI." ma:list="{2fd6281a-1cfa-4641-8462-4d7d599cc14d}" ma:internalName="Centre_x0020_CSI" ma:showField="Codi" ma:web="541530b8-4172-4906-a148-91cf5f5b4e4f">
      <xsd:simpleType>
        <xsd:restriction base="dms:Lookup"/>
      </xsd:simpleType>
    </xsd:element>
    <xsd:element name="Centre1" ma:index="5" nillable="true" ma:displayName="Centre" ma:description="Especificar només per CAIDM i Residències." ma:format="Dropdown" ma:internalName="Centre1" ma:readOnly="false">
      <xsd:simpleType>
        <xsd:restriction base="dms:Choice">
          <xsd:enumeration value="CAIDM"/>
          <xsd:enumeration value="RFP"/>
          <xsd:enumeration value="RCS"/>
        </xsd:restriction>
      </xsd:simpleType>
    </xsd:element>
    <xsd:element name="Obsolet" ma:index="6" nillable="true" ma:displayName="Obsolet" ma:default="0" ma:internalName="Obsolet">
      <xsd:simpleType>
        <xsd:restriction base="dms:Boolean"/>
      </xsd:simpleType>
    </xsd:element>
    <xsd:element name="Àmbit" ma:index="14" nillable="true" ma:displayName="Àmbit" ma:hidden="true" ma:list="{8bbc5fe4-3a3f-42e2-ae8d-036054f2b540}" ma:internalName="_x00c0_mbit" ma:readOnly="false" ma:showField="Title" ma:web="541530b8-4172-4906-a148-91cf5f5b4e4f">
      <xsd:simpleType>
        <xsd:restriction base="dms:Lookup"/>
      </xsd:simpleType>
    </xsd:element>
    <xsd:element name="Macro" ma:index="15" nillable="true" ma:displayName="Macro" ma:hidden="true" ma:list="{51d6441f-07e2-451b-b42e-e59d6b0478f0}" ma:internalName="Macro" ma:readOnly="false" ma:showField="Title" ma:web="541530b8-4172-4906-a148-91cf5f5b4e4f">
      <xsd:simpleType>
        <xsd:restriction base="dms:Lookup"/>
      </xsd:simpleType>
    </xsd:element>
    <xsd:element name="Divisió" ma:index="16" nillable="true" ma:displayName="Divisió" ma:hidden="true" ma:list="{c2a22baf-20c1-43f3-a6fa-72dcc032073c}" ma:internalName="Divisi_x00f3_" ma:readOnly="false" ma:showField="Title" ma:web="541530b8-4172-4906-a148-91cf5f5b4e4f">
      <xsd:simpleType>
        <xsd:restriction base="dms:Lookup"/>
      </xsd:simpleType>
    </xsd:element>
    <xsd:element name="Tipus_x0020_Procés" ma:index="17" nillable="true" ma:displayName="Tipus Procés" ma:hidden="true" ma:list="{6108c6db-8aed-49a5-a20d-b3e5fd74853c}" ma:internalName="Tipus_x0020_Proc_x00e9_s" ma:readOnly="false" ma:showField="Title" ma:web="541530b8-4172-4906-a148-91cf5f5b4e4f">
      <xsd:simpleType>
        <xsd:restriction base="dms:Lookup"/>
      </xsd:simpleType>
    </xsd:element>
    <xsd:element name="Procés_x0020_copia" ma:index="20" nillable="true" ma:displayName="Procés copia" ma:hidden="true" ma:list="{244ecea7-857b-4cab-b399-32161e0f1531}" ma:internalName="Proc_x00e9_s_x0020_copia" ma:readOnly="false" ma:showField="Descripci_x00f3_" ma:web="541530b8-4172-4906-a148-91cf5f5b4e4f">
      <xsd:simpleType>
        <xsd:restriction base="dms:Lookup"/>
      </xsd:simpleType>
    </xsd:element>
    <xsd:element name="Data_x0020_aprovació" ma:index="25" nillable="true" ma:displayName="Data aprovació" ma:format="DateOnly" ma:hidden="true" ma:internalName="Data_x0020_aprovaci_x00f3_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3c61e-7e49-4f7e-ad78-af786b6838e6" elementFormDefault="qualified">
    <xsd:import namespace="http://schemas.microsoft.com/office/2006/documentManagement/types"/>
    <xsd:import namespace="http://schemas.microsoft.com/office/infopath/2007/PartnerControls"/>
    <xsd:element name="Proc_x00e9_s" ma:index="9" nillable="true" ma:displayName="Procés" ma:list="{244ecea7-857b-4cab-b399-32161e0f1531}" ma:internalName="Proc_x00e9_s" ma:showField="Descripci_x00f3_">
      <xsd:simpleType>
        <xsd:restriction base="dms:Lookup"/>
      </xsd:simpleType>
    </xsd:element>
    <xsd:element name="UltimAprovador" ma:index="28" nillable="true" ma:displayName="Últim Aprovador" ma:hidden="true" ma:list="UserInfo" ma:SharePointGroup="0" ma:internalName="UltimAprovad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11" nillable="true" ma:displayName="Estat" ma:default="En curs" ma:format="RadioButtons" ma:hidden="true" ma:internalName="_Status" ma:readOnly="false">
      <xsd:simpleType>
        <xsd:restriction base="dms:Choice">
          <xsd:enumeration value="En curs"/>
          <xsd:enumeration value="Pendent de validació"/>
          <xsd:enumeration value="Validat"/>
          <xsd:enumeration value="No valida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Tipus de contingut"/>
        <xsd:element ref="dc:title" minOccurs="0" maxOccurs="1" ma:displayName="Note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Estat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Àmbit xmlns="541530b8-4172-4906-a148-91cf5f5b4e4f" xsi:nil="true"/>
    <Obsolet xmlns="541530b8-4172-4906-a148-91cf5f5b4e4f">false</Obsolet>
    <Macro xmlns="541530b8-4172-4906-a148-91cf5f5b4e4f" xsi:nil="true"/>
    <Tipus_x0020_Procés xmlns="541530b8-4172-4906-a148-91cf5f5b4e4f" xsi:nil="true"/>
    <_Status xmlns="http://schemas.microsoft.com/sharepoint/v3/fields">En curs</_Status>
    <UltimAprovador xmlns="5ce3c61e-7e49-4f7e-ad78-af786b6838e6">
      <UserInfo>
        <DisplayName/>
        <AccountId xsi:nil="true"/>
        <AccountType/>
      </UserInfo>
    </UltimAprovador>
    <Data_x0020_aprovació xmlns="541530b8-4172-4906-a148-91cf5f5b4e4f" xsi:nil="true"/>
    <Centre_x0020_CSI xmlns="541530b8-4172-4906-a148-91cf5f5b4e4f" xsi:nil="true"/>
    <Divisió xmlns="541530b8-4172-4906-a148-91cf5f5b4e4f" xsi:nil="true"/>
    <Proc_x00e9_s xmlns="5ce3c61e-7e49-4f7e-ad78-af786b6838e6">99</Proc_x00e9_s>
    <Centre1 xmlns="541530b8-4172-4906-a148-91cf5f5b4e4f" xsi:nil="true"/>
    <Codi xmlns="541530b8-4172-4906-a148-91cf5f5b4e4f">COE-IM-003</Codi>
    <Procés_x0020_copia xmlns="541530b8-4172-4906-a148-91cf5f5b4e4f" xsi:nil="true"/>
    <Tipus_x0020_document xmlns="541530b8-4172-4906-a148-91cf5f5b4e4f">3</Tipus_x0020_document>
  </documentManagement>
</p:properties>
</file>

<file path=customXml/itemProps1.xml><?xml version="1.0" encoding="utf-8"?>
<ds:datastoreItem xmlns:ds="http://schemas.openxmlformats.org/officeDocument/2006/customXml" ds:itemID="{6FEB9685-5B91-45E8-AFDE-CA19171C8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1530b8-4172-4906-a148-91cf5f5b4e4f"/>
    <ds:schemaRef ds:uri="5ce3c61e-7e49-4f7e-ad78-af786b6838e6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2F7A1F-408F-42E4-B996-329AAF97EA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19246C-73D0-489A-AF6E-410F02576826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541530b8-4172-4906-a148-91cf5f5b4e4f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sharepoint/v3/fields"/>
    <ds:schemaRef ds:uri="5ce3c61e-7e49-4f7e-ad78-af786b6838e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Guia educativa-informativa-cat</Template>
  <TotalTime>0</TotalTime>
  <Words>896</Words>
  <Application>Microsoft Office PowerPoint</Application>
  <PresentationFormat>Personalizado</PresentationFormat>
  <Paragraphs>108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</vt:lpstr>
      <vt:lpstr>Calibri</vt:lpstr>
      <vt:lpstr>Constantia</vt:lpstr>
      <vt:lpstr>Wingdings</vt:lpstr>
      <vt:lpstr>1_triptico</vt:lpstr>
      <vt:lpstr>PLAN DE PARTO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2022-09-13T06:56:22Z</dcterms:created>
  <dcterms:modified xsi:type="dcterms:W3CDTF">2024-02-28T12:40:48Z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0x010100995AC4CED0BA154C9D0AD19D21D705CE00DCD0C47C93222042A9A44EE051395B64</vt:lpwstr>
  </property>
</Properties>
</file>