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4"/>
  </p:sldMasterIdLst>
  <p:notesMasterIdLst>
    <p:notesMasterId r:id="rId7"/>
  </p:notesMasterIdLst>
  <p:handoutMasterIdLst>
    <p:handoutMasterId r:id="rId8"/>
  </p:handoutMasterIdLst>
  <p:sldIdLst>
    <p:sldId id="260" r:id="rId5"/>
    <p:sldId id="259" r:id="rId6"/>
  </p:sldIdLst>
  <p:sldSz cx="10693400" cy="7561263"/>
  <p:notesSz cx="6794500" cy="9906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66CC"/>
    <a:srgbClr val="A4B6D7"/>
    <a:srgbClr val="000000"/>
    <a:srgbClr val="2670CA"/>
    <a:srgbClr val="FFFFFF"/>
    <a:srgbClr val="0079BC"/>
    <a:srgbClr val="4C55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9394" autoAdjust="0"/>
  </p:normalViewPr>
  <p:slideViewPr>
    <p:cSldViewPr snapToGrid="0">
      <p:cViewPr varScale="1">
        <p:scale>
          <a:sx n="105" d="100"/>
          <a:sy n="105" d="100"/>
        </p:scale>
        <p:origin x="1038" y="78"/>
      </p:cViewPr>
      <p:guideLst>
        <p:guide orient="horz" pos="2382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2" d="100"/>
          <a:sy n="62" d="100"/>
        </p:scale>
        <p:origin x="-2982" y="-78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024" cy="497438"/>
          </a:xfrm>
          <a:prstGeom prst="rect">
            <a:avLst/>
          </a:prstGeom>
        </p:spPr>
        <p:txBody>
          <a:bodyPr vert="horz" lIns="91296" tIns="45648" rIns="91296" bIns="4564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7891" y="1"/>
            <a:ext cx="2945024" cy="497438"/>
          </a:xfrm>
          <a:prstGeom prst="rect">
            <a:avLst/>
          </a:prstGeom>
        </p:spPr>
        <p:txBody>
          <a:bodyPr vert="horz" lIns="91296" tIns="45648" rIns="91296" bIns="4564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2D22E45-5548-43A3-8F82-1A39FBCBEA9F}" type="datetimeFigureOut">
              <a:rPr lang="en-US"/>
              <a:pPr>
                <a:defRPr/>
              </a:pPr>
              <a:t>2/28/2024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8562"/>
            <a:ext cx="2945024" cy="497438"/>
          </a:xfrm>
          <a:prstGeom prst="rect">
            <a:avLst/>
          </a:prstGeom>
        </p:spPr>
        <p:txBody>
          <a:bodyPr vert="horz" lIns="91296" tIns="45648" rIns="91296" bIns="4564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7891" y="9408562"/>
            <a:ext cx="2945024" cy="497438"/>
          </a:xfrm>
          <a:prstGeom prst="rect">
            <a:avLst/>
          </a:prstGeom>
        </p:spPr>
        <p:txBody>
          <a:bodyPr vert="horz" lIns="91296" tIns="45648" rIns="91296" bIns="4564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4F92D58-31F2-45A3-B9F4-2F05277EC105}" type="slidenum">
              <a:rPr/>
              <a:pPr>
                <a:defRPr/>
              </a:pPr>
              <a:t>‹Nº›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041868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024" cy="497438"/>
          </a:xfrm>
          <a:prstGeom prst="rect">
            <a:avLst/>
          </a:prstGeom>
        </p:spPr>
        <p:txBody>
          <a:bodyPr vert="horz" lIns="91296" tIns="45648" rIns="91296" bIns="4564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7891" y="1"/>
            <a:ext cx="2945024" cy="497438"/>
          </a:xfrm>
          <a:prstGeom prst="rect">
            <a:avLst/>
          </a:prstGeom>
        </p:spPr>
        <p:txBody>
          <a:bodyPr vert="horz" lIns="91296" tIns="45648" rIns="91296" bIns="4564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0B8DA2D-4970-446F-AC97-D57365B6BDFC}" type="datetimeFigureOut">
              <a:rPr lang="en-US"/>
              <a:pPr>
                <a:defRPr/>
              </a:pPr>
              <a:t>2/28/2024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31875" y="1238250"/>
            <a:ext cx="4730750" cy="3344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6" tIns="45648" rIns="91296" bIns="45648" rtlCol="0" anchor="ctr"/>
          <a:lstStyle/>
          <a:p>
            <a:pPr lvl="0"/>
            <a:endParaRPr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134" y="4766857"/>
            <a:ext cx="5436235" cy="3900299"/>
          </a:xfrm>
          <a:prstGeom prst="rect">
            <a:avLst/>
          </a:prstGeom>
        </p:spPr>
        <p:txBody>
          <a:bodyPr vert="horz" lIns="91296" tIns="45648" rIns="91296" bIns="45648" rtlCol="0"/>
          <a:lstStyle/>
          <a:p>
            <a:pPr lvl="0"/>
            <a:r>
              <a:rPr noProof="0"/>
              <a:t>Click to edit Master text styles</a:t>
            </a:r>
          </a:p>
          <a:p>
            <a:pPr lvl="1"/>
            <a:r>
              <a:rPr noProof="0"/>
              <a:t>Second level</a:t>
            </a:r>
          </a:p>
          <a:p>
            <a:pPr lvl="2"/>
            <a:r>
              <a:rPr noProof="0"/>
              <a:t>Third level</a:t>
            </a:r>
          </a:p>
          <a:p>
            <a:pPr lvl="3"/>
            <a:r>
              <a:rPr noProof="0"/>
              <a:t>Fourth level</a:t>
            </a:r>
          </a:p>
          <a:p>
            <a:pPr lvl="4"/>
            <a:r>
              <a:rPr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562"/>
            <a:ext cx="2945024" cy="497438"/>
          </a:xfrm>
          <a:prstGeom prst="rect">
            <a:avLst/>
          </a:prstGeom>
        </p:spPr>
        <p:txBody>
          <a:bodyPr vert="horz" lIns="91296" tIns="45648" rIns="91296" bIns="4564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7891" y="9408562"/>
            <a:ext cx="2945024" cy="497438"/>
          </a:xfrm>
          <a:prstGeom prst="rect">
            <a:avLst/>
          </a:prstGeom>
        </p:spPr>
        <p:txBody>
          <a:bodyPr vert="horz" lIns="91296" tIns="45648" rIns="91296" bIns="4564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C44FED6-AB98-461A-A91E-E3F32A3B89D1}" type="slidenum">
              <a:rPr/>
              <a:pPr>
                <a:defRPr/>
              </a:pPr>
              <a:t>‹Nº›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363842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3727A5A9-7FE1-EF4E-A447-61403C50B280}"/>
              </a:ext>
            </a:extLst>
          </p:cNvPr>
          <p:cNvCxnSpPr/>
          <p:nvPr userDrawn="1"/>
        </p:nvCxnSpPr>
        <p:spPr>
          <a:xfrm>
            <a:off x="5340511" y="0"/>
            <a:ext cx="0" cy="7772400"/>
          </a:xfrm>
          <a:prstGeom prst="line">
            <a:avLst/>
          </a:prstGeom>
          <a:ln>
            <a:solidFill>
              <a:srgbClr val="C8C8C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 Título">
            <a:extLst>
              <a:ext uri="{FF2B5EF4-FFF2-40B4-BE49-F238E27FC236}">
                <a16:creationId xmlns:a16="http://schemas.microsoft.com/office/drawing/2014/main" id="{2642ACFA-2339-CC4F-BB87-F1FDDCD2544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43650" y="4408280"/>
            <a:ext cx="3657548" cy="1153116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rgbClr val="2670CA"/>
                </a:solidFill>
              </a:defRPr>
            </a:lvl1pPr>
          </a:lstStyle>
          <a:p>
            <a:r>
              <a:rPr lang="es-ES" dirty="0" err="1"/>
              <a:t>Guia</a:t>
            </a:r>
            <a:r>
              <a:rPr lang="es-ES" dirty="0"/>
              <a:t> informativa</a:t>
            </a:r>
            <a:br>
              <a:rPr lang="es-ES" dirty="0"/>
            </a:br>
            <a:r>
              <a:rPr lang="es-ES" dirty="0"/>
              <a:t>sobre la </a:t>
            </a:r>
            <a:r>
              <a:rPr lang="es-ES" dirty="0" err="1"/>
              <a:t>pancreatitits</a:t>
            </a:r>
            <a:endParaRPr lang="es-ES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6C161DAC-FB19-9546-B24D-0AE4AC90134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50" y="6596754"/>
            <a:ext cx="901700" cy="355600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EE09080C-6519-9A4E-9B3E-3ED1B838EA6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8094" y="6812654"/>
            <a:ext cx="965200" cy="13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7184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3727A5A9-7FE1-EF4E-A447-61403C50B280}"/>
              </a:ext>
            </a:extLst>
          </p:cNvPr>
          <p:cNvCxnSpPr/>
          <p:nvPr userDrawn="1"/>
        </p:nvCxnSpPr>
        <p:spPr>
          <a:xfrm>
            <a:off x="5340511" y="0"/>
            <a:ext cx="0" cy="7772400"/>
          </a:xfrm>
          <a:prstGeom prst="line">
            <a:avLst/>
          </a:prstGeom>
          <a:ln>
            <a:solidFill>
              <a:srgbClr val="C8C8C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6390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4" r:id="rId2"/>
  </p:sldLayoutIdLst>
  <p:txStyles>
    <p:titleStyle>
      <a:lvl1pPr algn="l" defTabSz="10048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+mj-cs"/>
        </a:defRPr>
      </a:lvl1pPr>
      <a:lvl2pPr algn="l" defTabSz="10048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</a:defRPr>
      </a:lvl2pPr>
      <a:lvl3pPr algn="l" defTabSz="10048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</a:defRPr>
      </a:lvl3pPr>
      <a:lvl4pPr algn="l" defTabSz="10048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</a:defRPr>
      </a:lvl4pPr>
      <a:lvl5pPr algn="l" defTabSz="10048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</a:defRPr>
      </a:lvl5pPr>
      <a:lvl6pPr marL="457200" algn="l" defTabSz="10048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</a:defRPr>
      </a:lvl6pPr>
      <a:lvl7pPr marL="914400" algn="l" defTabSz="10048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</a:defRPr>
      </a:lvl7pPr>
      <a:lvl8pPr marL="1371600" algn="l" defTabSz="10048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</a:defRPr>
      </a:lvl8pPr>
      <a:lvl9pPr marL="1828800" algn="l" defTabSz="10048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</a:defRPr>
      </a:lvl9pPr>
    </p:titleStyle>
    <p:bodyStyle>
      <a:lvl1pPr marL="250825" indent="-250825" algn="l" defTabSz="1004888" rtl="0" eaLnBrk="1" fontAlgn="base" hangingPunct="1">
        <a:lnSpc>
          <a:spcPct val="90000"/>
        </a:lnSpc>
        <a:spcBef>
          <a:spcPts val="11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754063" indent="-252413" algn="l" defTabSz="1004888" rtl="0" eaLnBrk="1" fontAlgn="base" hangingPunct="1">
        <a:lnSpc>
          <a:spcPct val="90000"/>
        </a:lnSpc>
        <a:spcBef>
          <a:spcPts val="538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+mn-cs"/>
        </a:defRPr>
      </a:lvl2pPr>
      <a:lvl3pPr marL="1257300" indent="-250825" algn="l" defTabSz="1004888" rtl="0" eaLnBrk="1" fontAlgn="base" hangingPunct="1">
        <a:lnSpc>
          <a:spcPct val="90000"/>
        </a:lnSpc>
        <a:spcBef>
          <a:spcPts val="538"/>
        </a:spcBef>
        <a:spcAft>
          <a:spcPct val="0"/>
        </a:spcAft>
        <a:buFont typeface="Arial" pitchFamily="34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+mn-cs"/>
        </a:defRPr>
      </a:lvl3pPr>
      <a:lvl4pPr marL="1758950" indent="-250825" algn="l" defTabSz="1004888" rtl="0" eaLnBrk="1" fontAlgn="base" hangingPunct="1">
        <a:lnSpc>
          <a:spcPct val="90000"/>
        </a:lnSpc>
        <a:spcBef>
          <a:spcPts val="538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Arial" pitchFamily="34" charset="0"/>
          <a:ea typeface="+mn-ea"/>
          <a:cs typeface="+mn-cs"/>
        </a:defRPr>
      </a:lvl4pPr>
      <a:lvl5pPr marL="2262188" indent="-250825" algn="l" defTabSz="1004888" rtl="0" eaLnBrk="1" fontAlgn="base" hangingPunct="1">
        <a:lnSpc>
          <a:spcPct val="90000"/>
        </a:lnSpc>
        <a:spcBef>
          <a:spcPts val="538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Arial" pitchFamily="34" charset="0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B97238-2609-5047-9E44-1DDDEE3AF1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58384" y="4159779"/>
            <a:ext cx="4767370" cy="656809"/>
          </a:xfrm>
        </p:spPr>
        <p:txBody>
          <a:bodyPr/>
          <a:lstStyle/>
          <a:p>
            <a:pPr algn="ctr"/>
            <a:r>
              <a:rPr lang="es-ES" sz="3500" dirty="0" smtClean="0">
                <a:solidFill>
                  <a:srgbClr val="3366CC"/>
                </a:solidFill>
              </a:rPr>
              <a:t>PLA DE PART</a:t>
            </a:r>
            <a:r>
              <a:rPr lang="es-ES" sz="3500" dirty="0" smtClean="0"/>
              <a:t/>
            </a:r>
            <a:br>
              <a:rPr lang="es-ES" sz="3500" dirty="0" smtClean="0"/>
            </a:br>
            <a:endParaRPr lang="es-ES" sz="3500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58D361E3-71EA-EE4A-A38E-926C8B41C8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2813" y="6783141"/>
            <a:ext cx="1527456" cy="239601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BA8D8F5C-E10E-7841-B9A5-5B10086425F7}"/>
              </a:ext>
            </a:extLst>
          </p:cNvPr>
          <p:cNvSpPr txBox="1"/>
          <p:nvPr/>
        </p:nvSpPr>
        <p:spPr>
          <a:xfrm>
            <a:off x="342624" y="6237912"/>
            <a:ext cx="444157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a-ES" sz="1200" b="1" dirty="0">
              <a:solidFill>
                <a:srgbClr val="000000"/>
              </a:solidFill>
            </a:endParaRPr>
          </a:p>
          <a:p>
            <a:r>
              <a:rPr lang="ca-ES" sz="1100" b="1" dirty="0" smtClean="0">
                <a:solidFill>
                  <a:srgbClr val="000000"/>
                </a:solidFill>
              </a:rPr>
              <a:t>Equip: </a:t>
            </a:r>
            <a:r>
              <a:rPr lang="ca-ES" sz="1100" dirty="0" smtClean="0">
                <a:solidFill>
                  <a:srgbClr val="000000"/>
                </a:solidFill>
              </a:rPr>
              <a:t>Àrea Embaràs i Naixement. Hospital General de l’Hospitalet</a:t>
            </a:r>
          </a:p>
          <a:p>
            <a:endParaRPr lang="ca-ES" sz="1100" b="1" dirty="0">
              <a:solidFill>
                <a:srgbClr val="000000"/>
              </a:solidFill>
            </a:endParaRPr>
          </a:p>
          <a:p>
            <a:r>
              <a:rPr lang="ca-ES" sz="1100" b="1" dirty="0" smtClean="0">
                <a:solidFill>
                  <a:srgbClr val="000000"/>
                </a:solidFill>
              </a:rPr>
              <a:t>Contacte: </a:t>
            </a:r>
            <a:r>
              <a:rPr lang="ca-ES" sz="1100" dirty="0" smtClean="0">
                <a:solidFill>
                  <a:srgbClr val="000000"/>
                </a:solidFill>
              </a:rPr>
              <a:t>934407500 Ext: 3243/3244</a:t>
            </a:r>
            <a:endParaRPr lang="ca-ES" sz="1100" dirty="0">
              <a:solidFill>
                <a:srgbClr val="000000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 rot="16200000">
            <a:off x="4558095" y="6645157"/>
            <a:ext cx="130328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800" dirty="0" smtClean="0"/>
              <a:t>COE-IM-004</a:t>
            </a:r>
            <a:endParaRPr lang="ca-ES" sz="800" dirty="0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70" t="1" r="36293" b="-2729"/>
          <a:stretch/>
        </p:blipFill>
        <p:spPr>
          <a:xfrm>
            <a:off x="6014301" y="298584"/>
            <a:ext cx="4047502" cy="3445647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5769203" y="4799804"/>
            <a:ext cx="476053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altLang="es-ES" sz="1200" dirty="0"/>
              <a:t>És un document on podreu expressar dessitjos, necessitats, preferències i expectatives sobre el procès del part i el </a:t>
            </a:r>
            <a:r>
              <a:rPr lang="it-IT" altLang="es-ES" sz="1200"/>
              <a:t>postpart </a:t>
            </a:r>
            <a:r>
              <a:rPr lang="it-IT" altLang="es-ES" sz="1200" smtClean="0"/>
              <a:t>immediat</a:t>
            </a:r>
            <a:r>
              <a:rPr lang="it-IT" altLang="es-ES" sz="1200" dirty="0" smtClean="0"/>
              <a:t>. </a:t>
            </a:r>
            <a:r>
              <a:rPr lang="it-IT" altLang="es-ES" sz="1200" dirty="0"/>
              <a:t>Disposar d’aquesta informació per escrit serà de gran ajuda per l’equip professional que us atengui en el moment del part i facilitarà la vostra participació activa i la del </a:t>
            </a:r>
            <a:r>
              <a:rPr lang="it-IT" altLang="es-ES" sz="1200" dirty="0" smtClean="0"/>
              <a:t>vostre acompanyant</a:t>
            </a:r>
            <a:r>
              <a:rPr lang="it-IT" altLang="es-ES" sz="1200" dirty="0"/>
              <a:t>.</a:t>
            </a:r>
            <a:br>
              <a:rPr lang="it-IT" altLang="es-ES" sz="1200" dirty="0"/>
            </a:br>
            <a:r>
              <a:rPr lang="it-IT" altLang="es-ES" sz="1200" dirty="0"/>
              <a:t>En el cas d’alguna petició especifica o necessitat no dubteu en </a:t>
            </a:r>
            <a:r>
              <a:rPr lang="it-IT" altLang="es-ES" sz="1200" dirty="0" smtClean="0"/>
              <a:t>comentar-ho </a:t>
            </a:r>
            <a:r>
              <a:rPr lang="it-IT" altLang="es-ES" sz="1200" dirty="0"/>
              <a:t>amb l’equip.</a:t>
            </a:r>
            <a:r>
              <a:rPr lang="es-ES" sz="1200" dirty="0"/>
              <a:t/>
            </a:r>
            <a:br>
              <a:rPr lang="es-ES" sz="1200" dirty="0"/>
            </a:br>
            <a:endParaRPr lang="ca-ES" sz="1200" dirty="0"/>
          </a:p>
        </p:txBody>
      </p:sp>
      <p:sp>
        <p:nvSpPr>
          <p:cNvPr id="7" name="Rectángulo 6"/>
          <p:cNvSpPr/>
          <p:nvPr/>
        </p:nvSpPr>
        <p:spPr>
          <a:xfrm>
            <a:off x="208690" y="166460"/>
            <a:ext cx="4924891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a-ES" altLang="es-ES" sz="1200" b="1" dirty="0">
                <a:solidFill>
                  <a:srgbClr val="3366CC"/>
                </a:solidFill>
              </a:rPr>
              <a:t>Puerperi </a:t>
            </a:r>
            <a:r>
              <a:rPr lang="ca-ES" altLang="es-ES" sz="1200" b="1" dirty="0" smtClean="0">
                <a:solidFill>
                  <a:srgbClr val="3366CC"/>
                </a:solidFill>
              </a:rPr>
              <a:t>immediat</a:t>
            </a:r>
          </a:p>
          <a:p>
            <a:pPr eaLnBrk="1" hangingPunct="1">
              <a:defRPr/>
            </a:pPr>
            <a:endParaRPr lang="ca-ES" altLang="es-ES" sz="1200" b="1" dirty="0">
              <a:solidFill>
                <a:srgbClr val="3366CC"/>
              </a:solidFill>
            </a:endParaRPr>
          </a:p>
          <a:p>
            <a:pPr eaLnBrk="1" hangingPunct="1">
              <a:defRPr/>
            </a:pPr>
            <a:r>
              <a:rPr lang="ca-ES" altLang="es-ES" sz="1100" b="1" dirty="0" smtClean="0"/>
              <a:t>El </a:t>
            </a:r>
            <a:r>
              <a:rPr lang="ca-ES" altLang="es-ES" sz="1100" b="1" dirty="0"/>
              <a:t>naixement del meu nadó: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 smtClean="0"/>
              <a:t>M’agradaria rebre’l </a:t>
            </a:r>
            <a:r>
              <a:rPr lang="ca-ES" altLang="es-ES" sz="1100" dirty="0"/>
              <a:t>ens els meus braços immediatament.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 smtClean="0"/>
              <a:t>Que </a:t>
            </a:r>
            <a:r>
              <a:rPr lang="ca-ES" altLang="es-ES" sz="1100" dirty="0"/>
              <a:t>pugui estar en contacte pell amb pell amb el meu </a:t>
            </a:r>
            <a:r>
              <a:rPr lang="ca-ES" altLang="es-ES" sz="1100" dirty="0" smtClean="0"/>
              <a:t>acompanyant</a:t>
            </a:r>
            <a:r>
              <a:rPr lang="ca-ES" altLang="es-ES" sz="1100" dirty="0"/>
              <a:t>.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 smtClean="0"/>
              <a:t>Vull que </a:t>
            </a:r>
            <a:r>
              <a:rPr lang="ca-ES" altLang="es-ES" sz="1100" dirty="0"/>
              <a:t>es valori el </a:t>
            </a:r>
            <a:r>
              <a:rPr lang="ca-ES" altLang="es-ES" sz="1100" dirty="0" smtClean="0"/>
              <a:t>meu </a:t>
            </a:r>
            <a:r>
              <a:rPr lang="ca-ES" altLang="es-ES" sz="1100" dirty="0"/>
              <a:t>nadó a sobre meu.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/>
              <a:t>M’agradaria iniciar la lactància materna el més aviat </a:t>
            </a:r>
            <a:r>
              <a:rPr lang="ca-ES" altLang="es-ES" sz="1100" dirty="0" smtClean="0"/>
              <a:t>possible </a:t>
            </a:r>
            <a:r>
              <a:rPr lang="ca-ES" altLang="es-ES" sz="1100" dirty="0"/>
              <a:t>a sala de </a:t>
            </a:r>
            <a:r>
              <a:rPr lang="ca-ES" altLang="es-ES" sz="1100" dirty="0" smtClean="0"/>
              <a:t>parts/sala d’operacions.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 smtClean="0"/>
              <a:t>Que no em separin del meu nadó llevat que sigui estrictament necessari.</a:t>
            </a:r>
          </a:p>
          <a:p>
            <a:pPr eaLnBrk="1" hangingPunct="1">
              <a:defRPr/>
            </a:pPr>
            <a:endParaRPr lang="ca-ES" altLang="es-ES" sz="1100" dirty="0"/>
          </a:p>
          <a:p>
            <a:pPr eaLnBrk="1" hangingPunct="1">
              <a:defRPr/>
            </a:pPr>
            <a:r>
              <a:rPr lang="ca-ES" altLang="es-ES" sz="1100" b="1" dirty="0"/>
              <a:t>Cures del nadó:</a:t>
            </a:r>
          </a:p>
          <a:p>
            <a:pPr algn="just" eaLnBrk="1" hangingPunct="1">
              <a:defRPr/>
            </a:pPr>
            <a:r>
              <a:rPr lang="ca-ES" altLang="es-ES" sz="1100" dirty="0"/>
              <a:t>En les cures habituals està indicada l’administració </a:t>
            </a:r>
            <a:r>
              <a:rPr lang="ca-ES" altLang="es-ES" sz="1100" dirty="0" smtClean="0"/>
              <a:t>de vitamina K i la profilaxi ocular amb pomada antibiòtica per evitar l’oftàlmia neonatal.</a:t>
            </a:r>
            <a:endParaRPr lang="ca-ES" altLang="es-ES" sz="1100" dirty="0"/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 smtClean="0"/>
              <a:t>Dono </a:t>
            </a:r>
            <a:r>
              <a:rPr lang="ca-ES" altLang="es-ES" sz="1100" dirty="0"/>
              <a:t>el meu consentiment a l'administració de Vit K </a:t>
            </a:r>
            <a:r>
              <a:rPr lang="ca-ES" altLang="es-ES" sz="1100" dirty="0" smtClean="0"/>
              <a:t>intramuscular (injectada).</a:t>
            </a:r>
            <a:endParaRPr lang="ca-ES" altLang="es-ES" sz="1100" dirty="0"/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/>
              <a:t>Prefereixo </a:t>
            </a:r>
            <a:r>
              <a:rPr lang="ca-ES" altLang="es-ES" sz="1100" dirty="0" smtClean="0"/>
              <a:t>vitamina </a:t>
            </a:r>
            <a:r>
              <a:rPr lang="ca-ES" altLang="es-ES" sz="1100" dirty="0"/>
              <a:t>K oral i em comprometo a repetir </a:t>
            </a:r>
            <a:r>
              <a:rPr lang="ca-ES" altLang="es-ES" sz="1100" dirty="0" smtClean="0"/>
              <a:t>la dosi (a la setmana </a:t>
            </a:r>
            <a:r>
              <a:rPr lang="ca-ES" altLang="es-ES" sz="1100" dirty="0"/>
              <a:t>i </a:t>
            </a:r>
            <a:r>
              <a:rPr lang="ca-ES" altLang="es-ES" sz="1100" dirty="0" smtClean="0"/>
              <a:t>al mes </a:t>
            </a:r>
            <a:r>
              <a:rPr lang="ca-ES" altLang="es-ES" sz="1100" dirty="0"/>
              <a:t>de vida a l’ambulatori</a:t>
            </a:r>
            <a:r>
              <a:rPr lang="ca-ES" altLang="es-ES" sz="1100" dirty="0" smtClean="0"/>
              <a:t>).</a:t>
            </a:r>
            <a:endParaRPr lang="ca-ES" altLang="es-ES" sz="1100" dirty="0"/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/>
              <a:t>No dono consentiment </a:t>
            </a:r>
            <a:r>
              <a:rPr lang="ca-ES" altLang="es-ES" sz="1100" dirty="0" smtClean="0"/>
              <a:t>administració vitamina </a:t>
            </a:r>
            <a:r>
              <a:rPr lang="ca-ES" altLang="es-ES" sz="1100" dirty="0"/>
              <a:t>K.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 smtClean="0"/>
              <a:t>Dono el meu consentiment per a l’administració de la pomada oftàlmica.</a:t>
            </a:r>
            <a:endParaRPr lang="ca-ES" altLang="es-ES" sz="1100" dirty="0"/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/>
              <a:t>No dono el consentiment per </a:t>
            </a:r>
            <a:r>
              <a:rPr lang="ca-ES" altLang="es-ES" sz="1100" dirty="0" smtClean="0"/>
              <a:t>administrar la pomada.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endParaRPr lang="ca-ES" altLang="es-ES" sz="1100" dirty="0"/>
          </a:p>
          <a:p>
            <a:pPr eaLnBrk="1" hangingPunct="1">
              <a:defRPr/>
            </a:pPr>
            <a:r>
              <a:rPr lang="ca-ES" altLang="es-ES" sz="1200" b="1" dirty="0">
                <a:solidFill>
                  <a:srgbClr val="3366CC"/>
                </a:solidFill>
              </a:rPr>
              <a:t>A la Unitat </a:t>
            </a:r>
            <a:r>
              <a:rPr lang="ca-ES" altLang="es-ES" sz="1200" b="1" dirty="0" smtClean="0">
                <a:solidFill>
                  <a:srgbClr val="3366CC"/>
                </a:solidFill>
              </a:rPr>
              <a:t>de Maternitat</a:t>
            </a:r>
          </a:p>
          <a:p>
            <a:pPr eaLnBrk="1" hangingPunct="1">
              <a:defRPr/>
            </a:pPr>
            <a:endParaRPr lang="ca-ES" altLang="es-ES" sz="1200" b="1" dirty="0" smtClean="0">
              <a:solidFill>
                <a:srgbClr val="3366CC"/>
              </a:solidFill>
            </a:endParaRPr>
          </a:p>
          <a:p>
            <a:pPr eaLnBrk="1" hangingPunct="1">
              <a:defRPr/>
            </a:pPr>
            <a:r>
              <a:rPr lang="ca-ES" altLang="es-ES" sz="1100" b="1" dirty="0" smtClean="0"/>
              <a:t>Alimentació </a:t>
            </a:r>
            <a:r>
              <a:rPr lang="ca-ES" altLang="es-ES" sz="1100" b="1" dirty="0"/>
              <a:t>del nadó: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/>
              <a:t>M’agradaria fer lactància materna a demanda.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/>
              <a:t>Vull fer lactància artificial (biberó</a:t>
            </a:r>
            <a:r>
              <a:rPr lang="ca-ES" altLang="es-ES" sz="1100" dirty="0" smtClean="0"/>
              <a:t>).</a:t>
            </a:r>
            <a:endParaRPr lang="ca-ES" altLang="es-ES" sz="1100" dirty="0"/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/>
              <a:t>Vull que no se li administri cap biberó al meu nadó </a:t>
            </a:r>
            <a:r>
              <a:rPr lang="ca-ES" altLang="es-ES" sz="1100" dirty="0" smtClean="0"/>
              <a:t>sense </a:t>
            </a:r>
            <a:r>
              <a:rPr lang="ca-ES" altLang="es-ES" sz="1100" dirty="0"/>
              <a:t>que se’m consulti prèviament.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/>
              <a:t>Vull evitar l’ús de tetines, mugroneres i xumet </a:t>
            </a:r>
            <a:r>
              <a:rPr lang="ca-ES" altLang="es-ES" sz="1100" dirty="0" smtClean="0"/>
              <a:t>per </a:t>
            </a:r>
            <a:r>
              <a:rPr lang="ca-ES" altLang="es-ES" sz="1100" dirty="0"/>
              <a:t>evitar la confusió tetina/ mugró</a:t>
            </a:r>
            <a:r>
              <a:rPr lang="ca-ES" altLang="es-ES" sz="1100" dirty="0" smtClean="0"/>
              <a:t>.</a:t>
            </a:r>
          </a:p>
          <a:p>
            <a:pPr eaLnBrk="1" hangingPunct="1">
              <a:defRPr/>
            </a:pPr>
            <a:endParaRPr lang="ca-ES" altLang="es-ES" sz="1100" dirty="0"/>
          </a:p>
          <a:p>
            <a:pPr eaLnBrk="1" hangingPunct="1">
              <a:defRPr/>
            </a:pPr>
            <a:r>
              <a:rPr lang="ca-ES" altLang="es-ES" sz="1100" b="1" dirty="0" smtClean="0"/>
              <a:t>Alta:</a:t>
            </a:r>
            <a:endParaRPr lang="ca-ES" altLang="es-ES" sz="1100" dirty="0"/>
          </a:p>
          <a:p>
            <a:pPr marL="171450" indent="-171450" eaLnBrk="1" hangingPunct="1">
              <a:buFont typeface="Wingdings" panose="05000000000000000000" pitchFamily="2" charset="2"/>
              <a:buChar char="Ø"/>
              <a:defRPr/>
            </a:pPr>
            <a:r>
              <a:rPr lang="ca-ES" altLang="es-ES" sz="1100" dirty="0" smtClean="0"/>
              <a:t>Si el part ha sigut un part vaginal i tant la mare com el nadó no heu tingut complicacions, us donarem l’alta a les 24 hores després del part.</a:t>
            </a:r>
          </a:p>
          <a:p>
            <a:pPr marL="171450" indent="-171450" eaLnBrk="1" hangingPunct="1">
              <a:buFont typeface="Wingdings" panose="05000000000000000000" pitchFamily="2" charset="2"/>
              <a:buChar char="Ø"/>
              <a:defRPr/>
            </a:pPr>
            <a:r>
              <a:rPr lang="ca-ES" altLang="es-ES" sz="1100" dirty="0" smtClean="0"/>
              <a:t>Si el part ha sigut per cesària, us donarem l’alta a partir de les 48 hores  si tant la mare com el nadó no heu tingut complicacions.</a:t>
            </a:r>
            <a:endParaRPr lang="ca-ES" altLang="es-ES" sz="1100" dirty="0"/>
          </a:p>
        </p:txBody>
      </p:sp>
    </p:spTree>
    <p:extLst>
      <p:ext uri="{BB962C8B-B14F-4D97-AF65-F5344CB8AC3E}">
        <p14:creationId xmlns:p14="http://schemas.microsoft.com/office/powerpoint/2010/main" val="132781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9A7C5045-9A9C-A841-8E5A-CE04FA3A2967}"/>
              </a:ext>
            </a:extLst>
          </p:cNvPr>
          <p:cNvSpPr txBox="1"/>
          <p:nvPr/>
        </p:nvSpPr>
        <p:spPr>
          <a:xfrm>
            <a:off x="243088" y="358504"/>
            <a:ext cx="5023856" cy="7922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Aft>
                <a:spcPts val="1000"/>
              </a:spcAft>
            </a:pPr>
            <a:r>
              <a:rPr lang="ca-ES" sz="1200" b="1" dirty="0" smtClean="0">
                <a:solidFill>
                  <a:srgbClr val="3366CC"/>
                </a:solidFill>
                <a:latin typeface="+mj-lt"/>
              </a:rPr>
              <a:t>Atenció general durant el part</a:t>
            </a:r>
          </a:p>
          <a:p>
            <a:pPr algn="just">
              <a:spcAft>
                <a:spcPts val="1000"/>
              </a:spcAft>
            </a:pPr>
            <a:r>
              <a:rPr lang="ca-ES" altLang="es-ES" sz="1100" b="1" dirty="0" smtClean="0"/>
              <a:t>Període de dilatació: </a:t>
            </a:r>
          </a:p>
          <a:p>
            <a:pPr algn="just">
              <a:spcAft>
                <a:spcPts val="1000"/>
              </a:spcAft>
            </a:pPr>
            <a:r>
              <a:rPr lang="ca-ES" altLang="es-ES" sz="1100" dirty="0" smtClean="0"/>
              <a:t>La duració de l’etapa de dilatació és molt variable de una dona a una altra. Dependrà també si es tracta de un primer part o no.</a:t>
            </a:r>
          </a:p>
          <a:p>
            <a:pPr>
              <a:defRPr/>
            </a:pPr>
            <a:r>
              <a:rPr lang="ca-ES" altLang="es-ES" sz="1100" b="1" dirty="0"/>
              <a:t>Preferències relacionades amb l’espai físic:</a:t>
            </a:r>
          </a:p>
          <a:p>
            <a:pPr marL="171450" indent="-171450">
              <a:buFont typeface="Wingdings" panose="05000000000000000000" pitchFamily="2" charset="2"/>
              <a:buChar char="q"/>
              <a:defRPr/>
            </a:pPr>
            <a:r>
              <a:rPr lang="ca-ES" altLang="es-ES" sz="1100" dirty="0" smtClean="0"/>
              <a:t>Escoltar música.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 smtClean="0"/>
              <a:t>Aromateràpia.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 smtClean="0"/>
              <a:t>Projecció de llums.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 smtClean="0"/>
              <a:t>Altres: </a:t>
            </a:r>
          </a:p>
          <a:p>
            <a:pPr eaLnBrk="1" hangingPunct="1">
              <a:defRPr/>
            </a:pPr>
            <a:endParaRPr lang="ca-ES" altLang="es-ES" sz="1100" dirty="0" smtClean="0"/>
          </a:p>
          <a:p>
            <a:pPr eaLnBrk="1" hangingPunct="1">
              <a:defRPr/>
            </a:pPr>
            <a:r>
              <a:rPr lang="ca-ES" altLang="es-ES" sz="1100" b="1" dirty="0" smtClean="0"/>
              <a:t>En cas de cesària programada o no urgent m’agradaria estar: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 smtClean="0"/>
              <a:t>Amb un acompanyant.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 smtClean="0"/>
              <a:t>Sense acompanyant.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 smtClean="0"/>
              <a:t>Vull la cesària pro vincle (pregunteu a la vostra llevadora).</a:t>
            </a:r>
          </a:p>
          <a:p>
            <a:pPr eaLnBrk="1" hangingPunct="1">
              <a:defRPr/>
            </a:pPr>
            <a:endParaRPr lang="ca-ES" altLang="es-ES" sz="1100" dirty="0" smtClean="0"/>
          </a:p>
          <a:p>
            <a:pPr eaLnBrk="1" hangingPunct="1">
              <a:defRPr/>
            </a:pPr>
            <a:r>
              <a:rPr lang="ca-ES" altLang="es-ES" sz="1100" b="1" dirty="0" smtClean="0"/>
              <a:t>Mobilitat durant la dilatació:</a:t>
            </a:r>
          </a:p>
          <a:p>
            <a:pPr eaLnBrk="1" hangingPunct="1">
              <a:defRPr/>
            </a:pPr>
            <a:r>
              <a:rPr lang="ca-ES" altLang="es-ES" sz="1100" dirty="0" smtClean="0"/>
              <a:t>Procurarem que disposis de llibertat de moviments en tot moment i la possibilitat d’adoptar la posició que trobis més còmoda.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 smtClean="0"/>
              <a:t>Passejar.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 smtClean="0"/>
              <a:t>Pilota de </a:t>
            </a:r>
            <a:r>
              <a:rPr lang="ca-ES" altLang="es-ES" sz="1100" dirty="0" err="1" smtClean="0"/>
              <a:t>Bobath</a:t>
            </a:r>
            <a:r>
              <a:rPr lang="ca-ES" altLang="es-ES" sz="1100" dirty="0" smtClean="0"/>
              <a:t>.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 smtClean="0"/>
              <a:t>Dutxa.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 smtClean="0"/>
              <a:t>Tamboret obstètric o </a:t>
            </a:r>
            <a:r>
              <a:rPr lang="ca-ES" altLang="es-ES" sz="1100" dirty="0" err="1" smtClean="0"/>
              <a:t>Combitrack</a:t>
            </a:r>
            <a:r>
              <a:rPr lang="ca-ES" altLang="es-ES" sz="1100" dirty="0" smtClean="0"/>
              <a:t> (</a:t>
            </a:r>
            <a:r>
              <a:rPr lang="ca-ES" altLang="es-ES" sz="1100" dirty="0"/>
              <a:t>tamboret </a:t>
            </a:r>
            <a:r>
              <a:rPr lang="ca-ES" altLang="es-ES" sz="1100" dirty="0" smtClean="0"/>
              <a:t>amb acompanyant).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 smtClean="0"/>
              <a:t>Matalàs.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 smtClean="0"/>
              <a:t>Balancí.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 smtClean="0"/>
              <a:t>No tinc preferències.</a:t>
            </a:r>
          </a:p>
          <a:p>
            <a:pPr eaLnBrk="1" hangingPunct="1">
              <a:defRPr/>
            </a:pPr>
            <a:endParaRPr lang="ca-ES" altLang="es-ES" sz="1100" dirty="0" smtClean="0"/>
          </a:p>
          <a:p>
            <a:pPr eaLnBrk="1" hangingPunct="1">
              <a:defRPr/>
            </a:pPr>
            <a:r>
              <a:rPr lang="ca-ES" altLang="es-ES" sz="1100" b="1" dirty="0" smtClean="0"/>
              <a:t>Mètodes per alleujar el dolor:</a:t>
            </a:r>
          </a:p>
          <a:p>
            <a:pPr eaLnBrk="1" hangingPunct="1">
              <a:defRPr/>
            </a:pPr>
            <a:r>
              <a:rPr lang="ca-ES" altLang="es-ES" sz="1100" dirty="0" smtClean="0"/>
              <a:t>Hi ha diferents mètodes per alleujar el dolor, la llevadora que t’acompanyarà t’informarà de les teves opcions:</a:t>
            </a:r>
            <a:endParaRPr lang="ca-ES" altLang="es-ES" sz="1100" b="1" dirty="0" smtClean="0"/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 smtClean="0"/>
              <a:t>Tenir un part sense analgèsia.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 smtClean="0"/>
              <a:t>Desitjo analgèsia peridural.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 smtClean="0"/>
              <a:t>Utilitzar aigua calenta (dutxa).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 smtClean="0"/>
              <a:t>Massatges.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 smtClean="0"/>
              <a:t>Estimulació cutània (aplicació superficial de calor o fred, pressió).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 smtClean="0"/>
              <a:t>Utilitzar òxid </a:t>
            </a:r>
            <a:r>
              <a:rPr lang="ca-ES" altLang="es-ES" sz="1100" dirty="0"/>
              <a:t>n</a:t>
            </a:r>
            <a:r>
              <a:rPr lang="ca-ES" altLang="es-ES" sz="1100" dirty="0" smtClean="0"/>
              <a:t>itrós (</a:t>
            </a:r>
            <a:r>
              <a:rPr lang="ca-ES" altLang="es-ES" sz="1100" dirty="0" err="1" smtClean="0"/>
              <a:t>Entonox</a:t>
            </a:r>
            <a:r>
              <a:rPr lang="ca-ES" altLang="es-ES" sz="1100" dirty="0" smtClean="0"/>
              <a:t>).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 smtClean="0"/>
              <a:t>Injeccions d’aigua estèril (rombe </a:t>
            </a:r>
            <a:r>
              <a:rPr lang="ca-ES" altLang="es-ES" sz="1100" dirty="0" err="1" smtClean="0"/>
              <a:t>Michaelis</a:t>
            </a:r>
            <a:r>
              <a:rPr lang="ca-ES" altLang="es-ES" sz="1100" dirty="0" smtClean="0"/>
              <a:t>).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 smtClean="0"/>
              <a:t>Tècnica del “</a:t>
            </a:r>
            <a:r>
              <a:rPr lang="ca-ES" altLang="es-ES" sz="1100" dirty="0" err="1"/>
              <a:t>r</a:t>
            </a:r>
            <a:r>
              <a:rPr lang="ca-ES" altLang="es-ES" sz="1100" dirty="0" err="1" smtClean="0"/>
              <a:t>ebozo</a:t>
            </a:r>
            <a:r>
              <a:rPr lang="ca-ES" altLang="es-ES" sz="1100" dirty="0" smtClean="0"/>
              <a:t>”.</a:t>
            </a:r>
          </a:p>
          <a:p>
            <a:pPr eaLnBrk="1" hangingPunct="1">
              <a:defRPr/>
            </a:pPr>
            <a:endParaRPr lang="ca-ES" altLang="es-ES" sz="1100" dirty="0" smtClean="0"/>
          </a:p>
          <a:p>
            <a:pPr lvl="0" algn="just">
              <a:lnSpc>
                <a:spcPct val="150000"/>
              </a:lnSpc>
              <a:spcAft>
                <a:spcPts val="1000"/>
              </a:spcAft>
            </a:pPr>
            <a:endParaRPr lang="es-ES" b="1" dirty="0" smtClean="0">
              <a:solidFill>
                <a:srgbClr val="2670CA"/>
              </a:solidFill>
              <a:latin typeface="+mj-lt"/>
            </a:endParaRPr>
          </a:p>
          <a:p>
            <a:pPr>
              <a:spcAft>
                <a:spcPts val="300"/>
              </a:spcAft>
            </a:pPr>
            <a:endParaRPr lang="es-ES" sz="1400" b="1" dirty="0" smtClean="0">
              <a:solidFill>
                <a:srgbClr val="2670CA"/>
              </a:solidFill>
            </a:endParaRPr>
          </a:p>
          <a:p>
            <a:pPr>
              <a:spcAft>
                <a:spcPts val="300"/>
              </a:spcAft>
            </a:pPr>
            <a:endParaRPr lang="es-ES" sz="1300" dirty="0">
              <a:latin typeface="Arial 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C2C622F1-787E-CF47-BB3A-19F3AE79BB03}"/>
              </a:ext>
            </a:extLst>
          </p:cNvPr>
          <p:cNvSpPr txBox="1"/>
          <p:nvPr/>
        </p:nvSpPr>
        <p:spPr>
          <a:xfrm>
            <a:off x="5505953" y="118695"/>
            <a:ext cx="4684422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defRPr/>
            </a:pPr>
            <a:endParaRPr lang="ca-ES" altLang="es-ES" sz="1100" b="1" dirty="0" smtClean="0"/>
          </a:p>
          <a:p>
            <a:pPr eaLnBrk="1" hangingPunct="1">
              <a:defRPr/>
            </a:pPr>
            <a:r>
              <a:rPr lang="ca-ES" altLang="es-ES" sz="1100" b="1" dirty="0" smtClean="0"/>
              <a:t>M’agradaria </a:t>
            </a:r>
            <a:r>
              <a:rPr lang="ca-ES" altLang="es-ES" sz="1100" b="1" dirty="0"/>
              <a:t>provar teràpies naturals que </a:t>
            </a:r>
            <a:r>
              <a:rPr lang="ca-ES" altLang="es-ES" sz="1100" b="1" dirty="0" smtClean="0"/>
              <a:t>aportaré jo mateixa:</a:t>
            </a:r>
            <a:endParaRPr lang="ca-ES" altLang="es-ES" sz="1100" b="1" dirty="0"/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 smtClean="0"/>
              <a:t>Homeopatia.</a:t>
            </a:r>
            <a:endParaRPr lang="ca-ES" altLang="es-ES" sz="1100" dirty="0"/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/>
              <a:t>Acupuntura </a:t>
            </a:r>
            <a:r>
              <a:rPr lang="ca-ES" altLang="es-ES" sz="1100" dirty="0" smtClean="0"/>
              <a:t>(ja </a:t>
            </a:r>
            <a:r>
              <a:rPr lang="ca-ES" altLang="es-ES" sz="1100" dirty="0"/>
              <a:t>realitzada per un professional fora del centre</a:t>
            </a:r>
            <a:r>
              <a:rPr lang="ca-ES" altLang="es-ES" sz="1100" dirty="0" smtClean="0"/>
              <a:t>).</a:t>
            </a:r>
            <a:endParaRPr lang="ca-ES" altLang="es-ES" sz="1100" dirty="0"/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/>
              <a:t>Flors de </a:t>
            </a:r>
            <a:r>
              <a:rPr lang="ca-ES" altLang="es-ES" sz="1100" dirty="0" smtClean="0"/>
              <a:t>Bach.</a:t>
            </a:r>
            <a:endParaRPr lang="ca-ES" altLang="es-ES" sz="1100" dirty="0"/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/>
              <a:t>Altres</a:t>
            </a:r>
            <a:r>
              <a:rPr lang="ca-ES" altLang="es-ES" sz="1100" dirty="0" smtClean="0"/>
              <a:t>: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endParaRPr lang="ca-ES" altLang="es-ES" sz="1100" dirty="0"/>
          </a:p>
          <a:p>
            <a:pPr eaLnBrk="1" hangingPunct="1">
              <a:defRPr/>
            </a:pPr>
            <a:r>
              <a:rPr lang="ca-ES" altLang="es-ES" sz="1100" b="1" dirty="0" smtClean="0"/>
              <a:t>Valoració </a:t>
            </a:r>
            <a:r>
              <a:rPr lang="ca-ES" altLang="es-ES" sz="1100" b="1" dirty="0"/>
              <a:t>del benestar fetal: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/>
              <a:t>Desitjo escoltar el batec de manera </a:t>
            </a:r>
            <a:r>
              <a:rPr lang="ca-ES" altLang="es-ES" sz="1100" dirty="0" smtClean="0"/>
              <a:t>intermitent.</a:t>
            </a:r>
            <a:endParaRPr lang="ca-ES" altLang="es-ES" sz="1100" dirty="0"/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/>
              <a:t>Desitjo escoltar el batec de manera continua </a:t>
            </a:r>
            <a:r>
              <a:rPr lang="ca-ES" altLang="es-ES" sz="1100" dirty="0" smtClean="0"/>
              <a:t>.</a:t>
            </a:r>
            <a:endParaRPr lang="ca-ES" altLang="es-ES" sz="1100" dirty="0"/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/>
              <a:t>No tinc </a:t>
            </a:r>
            <a:r>
              <a:rPr lang="ca-ES" altLang="es-ES" sz="1100" dirty="0" smtClean="0"/>
              <a:t>preferències.</a:t>
            </a:r>
            <a:endParaRPr lang="ca-ES" altLang="es-ES" sz="1100" dirty="0"/>
          </a:p>
          <a:p>
            <a:pPr eaLnBrk="1" hangingPunct="1">
              <a:defRPr/>
            </a:pPr>
            <a:r>
              <a:rPr lang="ca-ES" altLang="es-ES" sz="1100" dirty="0"/>
              <a:t>L’administració d’oxitòcics (per induir contraccions) i </a:t>
            </a:r>
            <a:r>
              <a:rPr lang="ca-ES" altLang="es-ES" sz="1100" dirty="0" smtClean="0"/>
              <a:t>peridural </a:t>
            </a:r>
            <a:r>
              <a:rPr lang="ca-ES" altLang="es-ES" sz="1100" dirty="0"/>
              <a:t>requereixen monitorització </a:t>
            </a:r>
            <a:r>
              <a:rPr lang="ca-ES" altLang="es-ES" sz="1100" dirty="0" smtClean="0"/>
              <a:t>continua.</a:t>
            </a:r>
          </a:p>
          <a:p>
            <a:pPr eaLnBrk="1" hangingPunct="1">
              <a:defRPr/>
            </a:pPr>
            <a:endParaRPr lang="ca-ES" altLang="es-ES" sz="1100" dirty="0" smtClean="0"/>
          </a:p>
          <a:p>
            <a:pPr eaLnBrk="1" hangingPunct="1">
              <a:defRPr/>
            </a:pPr>
            <a:r>
              <a:rPr lang="ca-ES" altLang="es-ES" sz="1100" b="1" dirty="0"/>
              <a:t>Hidratació durant el part</a:t>
            </a:r>
            <a:r>
              <a:rPr lang="ca-ES" altLang="es-ES" sz="1100" dirty="0" smtClean="0"/>
              <a:t>:</a:t>
            </a:r>
          </a:p>
          <a:p>
            <a:pPr eaLnBrk="1" hangingPunct="1">
              <a:defRPr/>
            </a:pPr>
            <a:r>
              <a:rPr lang="ca-ES" altLang="es-ES" sz="1100" dirty="0" smtClean="0"/>
              <a:t>Durant </a:t>
            </a:r>
            <a:r>
              <a:rPr lang="ca-ES" altLang="es-ES" sz="1100" dirty="0"/>
              <a:t>aquest </a:t>
            </a:r>
            <a:r>
              <a:rPr lang="ca-ES" altLang="es-ES" sz="1100" dirty="0" smtClean="0"/>
              <a:t>període, </a:t>
            </a:r>
            <a:r>
              <a:rPr lang="ca-ES" altLang="es-ES" sz="1100" dirty="0"/>
              <a:t>i sempre que no estigui contraindicat, es permetrà la ingesta de líquids </a:t>
            </a:r>
            <a:r>
              <a:rPr lang="ca-ES" altLang="es-ES" sz="1100" dirty="0" smtClean="0"/>
              <a:t>(begudes </a:t>
            </a:r>
            <a:r>
              <a:rPr lang="ca-ES" altLang="es-ES" sz="1100" dirty="0"/>
              <a:t>isotòniques, sucs i aigües).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/>
              <a:t>Ingesta de líquids durant el </a:t>
            </a:r>
            <a:r>
              <a:rPr lang="ca-ES" altLang="es-ES" sz="1100" dirty="0" smtClean="0"/>
              <a:t>part.</a:t>
            </a:r>
            <a:endParaRPr lang="ca-ES" altLang="es-ES" sz="1100" dirty="0"/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/>
              <a:t>Prefereixo no </a:t>
            </a:r>
            <a:r>
              <a:rPr lang="ca-ES" altLang="es-ES" sz="1100" dirty="0" smtClean="0"/>
              <a:t>beure.</a:t>
            </a:r>
            <a:endParaRPr lang="ca-ES" altLang="es-ES" sz="1100" dirty="0"/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/>
              <a:t>No tinc </a:t>
            </a:r>
            <a:r>
              <a:rPr lang="ca-ES" altLang="es-ES" sz="1100" dirty="0" smtClean="0"/>
              <a:t>preferències.</a:t>
            </a:r>
            <a:endParaRPr lang="ca-ES" altLang="es-ES" sz="1100" dirty="0"/>
          </a:p>
          <a:p>
            <a:pPr eaLnBrk="1" hangingPunct="1">
              <a:defRPr/>
            </a:pPr>
            <a:endParaRPr lang="ca-ES" altLang="es-ES" sz="1100" dirty="0"/>
          </a:p>
          <a:p>
            <a:pPr algn="just">
              <a:spcAft>
                <a:spcPts val="0"/>
              </a:spcAft>
            </a:pPr>
            <a:endParaRPr lang="es-ES" sz="1200" dirty="0" smtClean="0"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s-ES" sz="1200" dirty="0"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000"/>
              </a:spcAft>
            </a:pPr>
            <a:endParaRPr lang="es-E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236E8C1-452A-D244-A930-3875505A8E92}"/>
              </a:ext>
            </a:extLst>
          </p:cNvPr>
          <p:cNvSpPr txBox="1"/>
          <p:nvPr/>
        </p:nvSpPr>
        <p:spPr>
          <a:xfrm>
            <a:off x="5551673" y="3464783"/>
            <a:ext cx="5018791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a-ES" sz="1200" b="1" dirty="0" smtClean="0">
              <a:solidFill>
                <a:srgbClr val="3366CC"/>
              </a:solidFill>
            </a:endParaRPr>
          </a:p>
          <a:p>
            <a:pPr algn="just"/>
            <a:r>
              <a:rPr lang="ca-ES" sz="1200" b="1" dirty="0" smtClean="0">
                <a:solidFill>
                  <a:srgbClr val="3366CC"/>
                </a:solidFill>
              </a:rPr>
              <a:t>Període durant l’expulsiu o el moment del part</a:t>
            </a:r>
          </a:p>
          <a:p>
            <a:pPr eaLnBrk="1" hangingPunct="1">
              <a:defRPr/>
            </a:pPr>
            <a:r>
              <a:rPr lang="ca-ES" altLang="es-ES" sz="1100" dirty="0" smtClean="0"/>
              <a:t>Per protegir el </a:t>
            </a:r>
            <a:r>
              <a:rPr lang="ca-ES" altLang="es-ES" sz="1100" dirty="0"/>
              <a:t>dret a la intimitat, només estaran presents en </a:t>
            </a:r>
            <a:r>
              <a:rPr lang="ca-ES" altLang="es-ES" sz="1100" dirty="0" smtClean="0"/>
              <a:t>el part els professionals necessaris, que es presentaran.</a:t>
            </a:r>
            <a:endParaRPr lang="ca-ES" altLang="es-ES" sz="1100" dirty="0"/>
          </a:p>
          <a:p>
            <a:pPr eaLnBrk="1" hangingPunct="1">
              <a:defRPr/>
            </a:pPr>
            <a:r>
              <a:rPr lang="ca-ES" altLang="es-ES" sz="1100" dirty="0"/>
              <a:t>La episiotomia no es realitza de manera rutinària</a:t>
            </a:r>
            <a:r>
              <a:rPr lang="ca-ES" altLang="es-ES" sz="1100" dirty="0" smtClean="0"/>
              <a:t>, només quan sigui estrictament necessària.</a:t>
            </a:r>
          </a:p>
          <a:p>
            <a:pPr eaLnBrk="1" hangingPunct="1">
              <a:defRPr/>
            </a:pPr>
            <a:endParaRPr lang="ca-ES" altLang="es-ES" sz="1100" dirty="0"/>
          </a:p>
          <a:p>
            <a:pPr eaLnBrk="1" hangingPunct="1">
              <a:defRPr/>
            </a:pPr>
            <a:r>
              <a:rPr lang="ca-ES" altLang="es-ES" sz="1100" dirty="0"/>
              <a:t>Durant aquest període m’agradaria: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/>
              <a:t>Que el meu acompanyant estigui al meu </a:t>
            </a:r>
            <a:r>
              <a:rPr lang="ca-ES" altLang="es-ES" sz="1100" dirty="0" smtClean="0"/>
              <a:t>costat.</a:t>
            </a:r>
            <a:endParaRPr lang="ca-ES" altLang="es-ES" sz="1100" dirty="0"/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/>
              <a:t>Disposar d’un mirall per visualitzar el </a:t>
            </a:r>
            <a:r>
              <a:rPr lang="ca-ES" altLang="es-ES" sz="1100" dirty="0" smtClean="0"/>
              <a:t>naixement.</a:t>
            </a:r>
            <a:endParaRPr lang="ca-ES" altLang="es-ES" sz="1100" dirty="0"/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/>
              <a:t>Triar la postura en què em senti més còmoda per poder </a:t>
            </a:r>
            <a:r>
              <a:rPr lang="ca-ES" altLang="es-ES" sz="1100" dirty="0" smtClean="0"/>
              <a:t>empènyer. </a:t>
            </a:r>
            <a:endParaRPr lang="ca-ES" altLang="es-ES" sz="1100" dirty="0"/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/>
              <a:t>Que no es talli el cordó umbilical fins que deixi de bategar.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 smtClean="0"/>
              <a:t>Vull </a:t>
            </a:r>
            <a:r>
              <a:rPr lang="ca-ES" altLang="es-ES" sz="1100" dirty="0"/>
              <a:t>fer donació de sang de cordó. E</a:t>
            </a:r>
            <a:r>
              <a:rPr lang="ca-ES" altLang="es-ES" sz="1100" dirty="0" smtClean="0"/>
              <a:t>sperarem 1 minut abans de tallar el cordó, seguint recomanacions de la OMS.</a:t>
            </a:r>
          </a:p>
          <a:p>
            <a:pPr marL="171450" indent="-171450">
              <a:buFont typeface="Wingdings" panose="05000000000000000000" pitchFamily="2" charset="2"/>
              <a:buChar char="q"/>
              <a:defRPr/>
            </a:pPr>
            <a:r>
              <a:rPr lang="ca-ES" altLang="es-ES" sz="1100" dirty="0"/>
              <a:t>No tinc preferències pel que fa al moment en què es talli el cordó umbilical</a:t>
            </a:r>
            <a:r>
              <a:rPr lang="ca-ES" altLang="es-ES" sz="1100" dirty="0" smtClean="0"/>
              <a:t>.</a:t>
            </a:r>
            <a:endParaRPr lang="ca-ES" altLang="es-ES" sz="1100" dirty="0"/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/>
              <a:t>Si és possible, que la meva parella o jo tallem el </a:t>
            </a:r>
            <a:r>
              <a:rPr lang="ca-ES" altLang="es-ES" sz="1100" dirty="0" smtClean="0"/>
              <a:t>cordó.</a:t>
            </a:r>
          </a:p>
          <a:p>
            <a:pPr eaLnBrk="1" hangingPunct="1">
              <a:defRPr/>
            </a:pPr>
            <a:endParaRPr lang="ca-ES" altLang="es-ES" sz="1100" dirty="0"/>
          </a:p>
          <a:p>
            <a:pPr eaLnBrk="1" hangingPunct="1">
              <a:defRPr/>
            </a:pPr>
            <a:r>
              <a:rPr lang="ca-ES" altLang="es-ES" sz="1200" b="1" dirty="0">
                <a:solidFill>
                  <a:srgbClr val="3366CC"/>
                </a:solidFill>
              </a:rPr>
              <a:t>Període durant el deslliurament o sortida de la </a:t>
            </a:r>
            <a:r>
              <a:rPr lang="ca-ES" altLang="es-ES" sz="1200" b="1" dirty="0" smtClean="0">
                <a:solidFill>
                  <a:srgbClr val="3366CC"/>
                </a:solidFill>
              </a:rPr>
              <a:t>placenta</a:t>
            </a:r>
            <a:endParaRPr lang="ca-ES" altLang="es-ES" sz="1200" dirty="0">
              <a:solidFill>
                <a:srgbClr val="3366CC"/>
              </a:solidFill>
            </a:endParaRPr>
          </a:p>
          <a:p>
            <a:pPr algn="just" eaLnBrk="1" hangingPunct="1">
              <a:defRPr/>
            </a:pPr>
            <a:r>
              <a:rPr lang="ca-ES" altLang="es-ES" sz="1100" dirty="0"/>
              <a:t>Les últimes guies recomanen el maneig actiu d’aquest període amb l'administració d’oxitocina per </a:t>
            </a:r>
            <a:r>
              <a:rPr lang="ca-ES" altLang="es-ES" sz="1100" dirty="0" smtClean="0"/>
              <a:t>reduir </a:t>
            </a:r>
            <a:r>
              <a:rPr lang="ca-ES" altLang="es-ES" sz="1100" dirty="0"/>
              <a:t>el risc de sagnat postpart.</a:t>
            </a:r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/>
              <a:t>Prefereixo el deslliurament dirigit amb </a:t>
            </a:r>
            <a:r>
              <a:rPr lang="ca-ES" altLang="es-ES" sz="1100" dirty="0" smtClean="0"/>
              <a:t>oxitocina.</a:t>
            </a:r>
            <a:endParaRPr lang="ca-ES" altLang="es-ES" sz="1100" dirty="0"/>
          </a:p>
          <a:p>
            <a:pPr marL="171450" indent="-171450"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1100" dirty="0"/>
              <a:t>Prefereixo el deslliurament sense </a:t>
            </a:r>
            <a:r>
              <a:rPr lang="ca-ES" altLang="es-ES" sz="1100" dirty="0" smtClean="0"/>
              <a:t>medicació.</a:t>
            </a:r>
            <a:endParaRPr lang="ca-ES" sz="1100" b="1" dirty="0" smtClean="0">
              <a:solidFill>
                <a:srgbClr val="2670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37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riptico">
  <a:themeElements>
    <a:clrScheme name="Travel Brochure 2">
      <a:dk1>
        <a:srgbClr val="595959"/>
      </a:dk1>
      <a:lt1>
        <a:sysClr val="window" lastClr="FFFFFF"/>
      </a:lt1>
      <a:dk2>
        <a:srgbClr val="000000"/>
      </a:dk2>
      <a:lt2>
        <a:srgbClr val="DDDCD9"/>
      </a:lt2>
      <a:accent1>
        <a:srgbClr val="6886BC"/>
      </a:accent1>
      <a:accent2>
        <a:srgbClr val="94AA82"/>
      </a:accent2>
      <a:accent3>
        <a:srgbClr val="8E7154"/>
      </a:accent3>
      <a:accent4>
        <a:srgbClr val="A6623D"/>
      </a:accent4>
      <a:accent5>
        <a:srgbClr val="75A1BC"/>
      </a:accent5>
      <a:accent6>
        <a:srgbClr val="2F4D93"/>
      </a:accent6>
      <a:hlink>
        <a:srgbClr val="897959"/>
      </a:hlink>
      <a:folHlink>
        <a:srgbClr val="A6A6A6"/>
      </a:folHlink>
    </a:clrScheme>
    <a:fontScheme name="1_triptico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uia educativa-informativa-cat.potx" id="{837C8E6E-3055-474D-A3EB-FBB593FD0697}" vid="{FFB97AE0-E21B-4E6C-891A-026ADE30AC66}"/>
    </a:ext>
  </a:extLst>
</a:theme>
</file>

<file path=ppt/theme/theme2.xml><?xml version="1.0" encoding="utf-8"?>
<a:theme xmlns:a="http://schemas.openxmlformats.org/drawingml/2006/main" name="Office Theme">
  <a:themeElements>
    <a:clrScheme name="Travel Brochure 2">
      <a:dk1>
        <a:srgbClr val="595959"/>
      </a:dk1>
      <a:lt1>
        <a:sysClr val="window" lastClr="FFFFFF"/>
      </a:lt1>
      <a:dk2>
        <a:srgbClr val="000000"/>
      </a:dk2>
      <a:lt2>
        <a:srgbClr val="DDDCD9"/>
      </a:lt2>
      <a:accent1>
        <a:srgbClr val="6886BC"/>
      </a:accent1>
      <a:accent2>
        <a:srgbClr val="94AA82"/>
      </a:accent2>
      <a:accent3>
        <a:srgbClr val="8E7154"/>
      </a:accent3>
      <a:accent4>
        <a:srgbClr val="A6623D"/>
      </a:accent4>
      <a:accent5>
        <a:srgbClr val="75A1BC"/>
      </a:accent5>
      <a:accent6>
        <a:srgbClr val="2F4D93"/>
      </a:accent6>
      <a:hlink>
        <a:srgbClr val="897959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Travel Brochure 2">
      <a:dk1>
        <a:srgbClr val="595959"/>
      </a:dk1>
      <a:lt1>
        <a:sysClr val="window" lastClr="FFFFFF"/>
      </a:lt1>
      <a:dk2>
        <a:srgbClr val="000000"/>
      </a:dk2>
      <a:lt2>
        <a:srgbClr val="DDDCD9"/>
      </a:lt2>
      <a:accent1>
        <a:srgbClr val="6886BC"/>
      </a:accent1>
      <a:accent2>
        <a:srgbClr val="94AA82"/>
      </a:accent2>
      <a:accent3>
        <a:srgbClr val="8E7154"/>
      </a:accent3>
      <a:accent4>
        <a:srgbClr val="A6623D"/>
      </a:accent4>
      <a:accent5>
        <a:srgbClr val="75A1BC"/>
      </a:accent5>
      <a:accent6>
        <a:srgbClr val="2F4D93"/>
      </a:accent6>
      <a:hlink>
        <a:srgbClr val="897959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Genèric Processos" ma:contentTypeID="0x010100995AC4CED0BA154C9D0AD19D21D705CE00DCD0C47C93222042A9A44EE051395B64" ma:contentTypeVersion="59" ma:contentTypeDescription="" ma:contentTypeScope="" ma:versionID="2c9acf370113d5b00fec2ef2d128d12d">
  <xsd:schema xmlns:xsd="http://www.w3.org/2001/XMLSchema" xmlns:xs="http://www.w3.org/2001/XMLSchema" xmlns:p="http://schemas.microsoft.com/office/2006/metadata/properties" xmlns:ns1="541530b8-4172-4906-a148-91cf5f5b4e4f" xmlns:ns3="5ce3c61e-7e49-4f7e-ad78-af786b6838e6" xmlns:ns4="http://schemas.microsoft.com/sharepoint/v3/fields" targetNamespace="http://schemas.microsoft.com/office/2006/metadata/properties" ma:root="true" ma:fieldsID="d756f3bae0b1bf90b56f01eadca85455" ns1:_="" ns3:_="" ns4:_="">
    <xsd:import namespace="541530b8-4172-4906-a148-91cf5f5b4e4f"/>
    <xsd:import namespace="5ce3c61e-7e49-4f7e-ad78-af786b6838e6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Tipus_x0020_document" minOccurs="0"/>
                <xsd:element ref="ns1:Codi" minOccurs="0"/>
                <xsd:element ref="ns1:Centre_x0020_CSI" minOccurs="0"/>
                <xsd:element ref="ns1:Centre1" minOccurs="0"/>
                <xsd:element ref="ns1:Obsolet" minOccurs="0"/>
                <xsd:element ref="ns3:Proc_x00e9_s" minOccurs="0"/>
                <xsd:element ref="ns4:_Status" minOccurs="0"/>
                <xsd:element ref="ns1:Àmbit" minOccurs="0"/>
                <xsd:element ref="ns1:Macro" minOccurs="0"/>
                <xsd:element ref="ns1:Divisió" minOccurs="0"/>
                <xsd:element ref="ns1:Tipus_x0020_Procés" minOccurs="0"/>
                <xsd:element ref="ns1:Procés_x0020_copia" minOccurs="0"/>
                <xsd:element ref="ns1:Data_x0020_aprovació" minOccurs="0"/>
                <xsd:element ref="ns3:UltimAprovado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1530b8-4172-4906-a148-91cf5f5b4e4f" elementFormDefault="qualified">
    <xsd:import namespace="http://schemas.microsoft.com/office/2006/documentManagement/types"/>
    <xsd:import namespace="http://schemas.microsoft.com/office/infopath/2007/PartnerControls"/>
    <xsd:element name="Tipus_x0020_document" ma:index="0" nillable="true" ma:displayName="Tipus doc." ma:list="{8674aca6-2e55-4815-862f-f6f76ab0ac2d}" ma:internalName="Tipus_x0020_document" ma:showField="Codi" ma:web="541530b8-4172-4906-a148-91cf5f5b4e4f">
      <xsd:simpleType>
        <xsd:restriction base="dms:Lookup"/>
      </xsd:simpleType>
    </xsd:element>
    <xsd:element name="Codi" ma:index="3" nillable="true" ma:displayName="Codi" ma:internalName="Codi">
      <xsd:simpleType>
        <xsd:restriction base="dms:Text">
          <xsd:maxLength value="10"/>
        </xsd:restriction>
      </xsd:simpleType>
    </xsd:element>
    <xsd:element name="Centre_x0020_CSI" ma:index="4" nillable="true" ma:displayName="Unificar" ma:description="Centre d'aplicació del document, pendent d'unificació a nivell de CSI." ma:list="{2fd6281a-1cfa-4641-8462-4d7d599cc14d}" ma:internalName="Centre_x0020_CSI" ma:showField="Codi" ma:web="541530b8-4172-4906-a148-91cf5f5b4e4f">
      <xsd:simpleType>
        <xsd:restriction base="dms:Lookup"/>
      </xsd:simpleType>
    </xsd:element>
    <xsd:element name="Centre1" ma:index="5" nillable="true" ma:displayName="Centre" ma:description="Especificar només per CAIDM i Residències." ma:format="Dropdown" ma:internalName="Centre1" ma:readOnly="false">
      <xsd:simpleType>
        <xsd:restriction base="dms:Choice">
          <xsd:enumeration value="CAIDM"/>
          <xsd:enumeration value="RFP"/>
          <xsd:enumeration value="RCS"/>
        </xsd:restriction>
      </xsd:simpleType>
    </xsd:element>
    <xsd:element name="Obsolet" ma:index="6" nillable="true" ma:displayName="Obsolet" ma:default="0" ma:internalName="Obsolet">
      <xsd:simpleType>
        <xsd:restriction base="dms:Boolean"/>
      </xsd:simpleType>
    </xsd:element>
    <xsd:element name="Àmbit" ma:index="14" nillable="true" ma:displayName="Àmbit" ma:hidden="true" ma:list="{8bbc5fe4-3a3f-42e2-ae8d-036054f2b540}" ma:internalName="_x00c0_mbit" ma:readOnly="false" ma:showField="Title" ma:web="541530b8-4172-4906-a148-91cf5f5b4e4f">
      <xsd:simpleType>
        <xsd:restriction base="dms:Lookup"/>
      </xsd:simpleType>
    </xsd:element>
    <xsd:element name="Macro" ma:index="15" nillable="true" ma:displayName="Macro" ma:hidden="true" ma:list="{51d6441f-07e2-451b-b42e-e59d6b0478f0}" ma:internalName="Macro" ma:readOnly="false" ma:showField="Title" ma:web="541530b8-4172-4906-a148-91cf5f5b4e4f">
      <xsd:simpleType>
        <xsd:restriction base="dms:Lookup"/>
      </xsd:simpleType>
    </xsd:element>
    <xsd:element name="Divisió" ma:index="16" nillable="true" ma:displayName="Divisió" ma:hidden="true" ma:list="{c2a22baf-20c1-43f3-a6fa-72dcc032073c}" ma:internalName="Divisi_x00f3_" ma:readOnly="false" ma:showField="Title" ma:web="541530b8-4172-4906-a148-91cf5f5b4e4f">
      <xsd:simpleType>
        <xsd:restriction base="dms:Lookup"/>
      </xsd:simpleType>
    </xsd:element>
    <xsd:element name="Tipus_x0020_Procés" ma:index="17" nillable="true" ma:displayName="Tipus Procés" ma:hidden="true" ma:list="{6108c6db-8aed-49a5-a20d-b3e5fd74853c}" ma:internalName="Tipus_x0020_Proc_x00e9_s" ma:readOnly="false" ma:showField="Title" ma:web="541530b8-4172-4906-a148-91cf5f5b4e4f">
      <xsd:simpleType>
        <xsd:restriction base="dms:Lookup"/>
      </xsd:simpleType>
    </xsd:element>
    <xsd:element name="Procés_x0020_copia" ma:index="20" nillable="true" ma:displayName="Procés copia" ma:hidden="true" ma:list="{244ecea7-857b-4cab-b399-32161e0f1531}" ma:internalName="Proc_x00e9_s_x0020_copia" ma:readOnly="false" ma:showField="Descripci_x00f3_" ma:web="541530b8-4172-4906-a148-91cf5f5b4e4f">
      <xsd:simpleType>
        <xsd:restriction base="dms:Lookup"/>
      </xsd:simpleType>
    </xsd:element>
    <xsd:element name="Data_x0020_aprovació" ma:index="25" nillable="true" ma:displayName="Data aprovació" ma:format="DateOnly" ma:hidden="true" ma:internalName="Data_x0020_aprovaci_x00f3_" ma:readOnly="fals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e3c61e-7e49-4f7e-ad78-af786b6838e6" elementFormDefault="qualified">
    <xsd:import namespace="http://schemas.microsoft.com/office/2006/documentManagement/types"/>
    <xsd:import namespace="http://schemas.microsoft.com/office/infopath/2007/PartnerControls"/>
    <xsd:element name="Proc_x00e9_s" ma:index="9" nillable="true" ma:displayName="Procés" ma:list="{244ecea7-857b-4cab-b399-32161e0f1531}" ma:internalName="Proc_x00e9_s" ma:showField="Descripci_x00f3_">
      <xsd:simpleType>
        <xsd:restriction base="dms:Lookup"/>
      </xsd:simpleType>
    </xsd:element>
    <xsd:element name="UltimAprovador" ma:index="28" nillable="true" ma:displayName="Últim Aprovador" ma:hidden="true" ma:list="UserInfo" ma:SharePointGroup="0" ma:internalName="UltimAprovad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11" nillable="true" ma:displayName="Estat" ma:default="En curs" ma:format="RadioButtons" ma:hidden="true" ma:internalName="_Status" ma:readOnly="false">
      <xsd:simpleType>
        <xsd:restriction base="dms:Choice">
          <xsd:enumeration value="En curs"/>
          <xsd:enumeration value="Pendent de validació"/>
          <xsd:enumeration value="Validat"/>
          <xsd:enumeration value="No validat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Tipus de contingut"/>
        <xsd:element ref="dc:title" minOccurs="0" maxOccurs="1" ma:displayName="Note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Estat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Àmbit xmlns="541530b8-4172-4906-a148-91cf5f5b4e4f" xsi:nil="true"/>
    <Obsolet xmlns="541530b8-4172-4906-a148-91cf5f5b4e4f">false</Obsolet>
    <Macro xmlns="541530b8-4172-4906-a148-91cf5f5b4e4f" xsi:nil="true"/>
    <Tipus_x0020_Procés xmlns="541530b8-4172-4906-a148-91cf5f5b4e4f" xsi:nil="true"/>
    <_Status xmlns="http://schemas.microsoft.com/sharepoint/v3/fields">En curs</_Status>
    <UltimAprovador xmlns="5ce3c61e-7e49-4f7e-ad78-af786b6838e6">
      <UserInfo>
        <DisplayName/>
        <AccountId xsi:nil="true"/>
        <AccountType/>
      </UserInfo>
    </UltimAprovador>
    <Data_x0020_aprovació xmlns="541530b8-4172-4906-a148-91cf5f5b4e4f" xsi:nil="true"/>
    <Centre_x0020_CSI xmlns="541530b8-4172-4906-a148-91cf5f5b4e4f" xsi:nil="true"/>
    <Divisió xmlns="541530b8-4172-4906-a148-91cf5f5b4e4f" xsi:nil="true"/>
    <Proc_x00e9_s xmlns="5ce3c61e-7e49-4f7e-ad78-af786b6838e6">99</Proc_x00e9_s>
    <Centre1 xmlns="541530b8-4172-4906-a148-91cf5f5b4e4f" xsi:nil="true"/>
    <Codi xmlns="541530b8-4172-4906-a148-91cf5f5b4e4f">COE-IM-003</Codi>
    <Procés_x0020_copia xmlns="541530b8-4172-4906-a148-91cf5f5b4e4f" xsi:nil="true"/>
    <Tipus_x0020_document xmlns="541530b8-4172-4906-a148-91cf5f5b4e4f">3</Tipus_x0020_document>
  </documentManagement>
</p:properties>
</file>

<file path=customXml/itemProps1.xml><?xml version="1.0" encoding="utf-8"?>
<ds:datastoreItem xmlns:ds="http://schemas.openxmlformats.org/officeDocument/2006/customXml" ds:itemID="{6FEB9685-5B91-45E8-AFDE-CA19171C83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1530b8-4172-4906-a148-91cf5f5b4e4f"/>
    <ds:schemaRef ds:uri="5ce3c61e-7e49-4f7e-ad78-af786b6838e6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02F7A1F-408F-42E4-B996-329AAF97EA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19246C-73D0-489A-AF6E-410F02576826}">
  <ds:schemaRefs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541530b8-4172-4906-a148-91cf5f5b4e4f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sharepoint/v3/fields"/>
    <ds:schemaRef ds:uri="5ce3c61e-7e49-4f7e-ad78-af786b6838e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Guia educativa-informativa-cat</Template>
  <TotalTime>0</TotalTime>
  <Words>860</Words>
  <Application>Microsoft Office PowerPoint</Application>
  <PresentationFormat>Personalizado</PresentationFormat>
  <Paragraphs>109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Arial </vt:lpstr>
      <vt:lpstr>Calibri</vt:lpstr>
      <vt:lpstr>Constantia</vt:lpstr>
      <vt:lpstr>Wingdings</vt:lpstr>
      <vt:lpstr>1_triptico</vt:lpstr>
      <vt:lpstr>PLA DE PART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2022-09-13T06:56:22Z</dcterms:created>
  <dcterms:modified xsi:type="dcterms:W3CDTF">2024-02-28T13:57:07Z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0x010100995AC4CED0BA154C9D0AD19D21D705CE00DCD0C47C93222042A9A44EE051395B64</vt:lpwstr>
  </property>
</Properties>
</file>